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15F9A"/>
    <a:srgbClr val="4E95D9"/>
    <a:srgbClr val="7F7F7F"/>
    <a:srgbClr val="DCEAF7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B58C5-180F-7348-B8F3-6DCEF8E98811}" v="49" dt="2025-09-16T13:46:11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/>
    <p:restoredTop sz="94612"/>
  </p:normalViewPr>
  <p:slideViewPr>
    <p:cSldViewPr snapToGrid="0">
      <p:cViewPr varScale="1">
        <p:scale>
          <a:sx n="110" d="100"/>
          <a:sy n="110" d="100"/>
        </p:scale>
        <p:origin x="184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chen Smith" userId="014a2b2e-74ed-4f7e-b230-d3faba294f7e" providerId="ADAL" clId="{9F6B58C5-180F-7348-B8F3-6DCEF8E98811}"/>
    <pc:docChg chg="modSld">
      <pc:chgData name="Gretchen Smith" userId="014a2b2e-74ed-4f7e-b230-d3faba294f7e" providerId="ADAL" clId="{9F6B58C5-180F-7348-B8F3-6DCEF8E98811}" dt="2025-09-15T19:06:22.343" v="114" actId="20577"/>
      <pc:docMkLst>
        <pc:docMk/>
      </pc:docMkLst>
      <pc:sldChg chg="modSp mod">
        <pc:chgData name="Gretchen Smith" userId="014a2b2e-74ed-4f7e-b230-d3faba294f7e" providerId="ADAL" clId="{9F6B58C5-180F-7348-B8F3-6DCEF8E98811}" dt="2025-09-15T18:14:04.059" v="112" actId="113"/>
        <pc:sldMkLst>
          <pc:docMk/>
          <pc:sldMk cId="3415343468" sldId="258"/>
        </pc:sldMkLst>
        <pc:spChg chg="mod">
          <ac:chgData name="Gretchen Smith" userId="014a2b2e-74ed-4f7e-b230-d3faba294f7e" providerId="ADAL" clId="{9F6B58C5-180F-7348-B8F3-6DCEF8E98811}" dt="2025-09-15T18:14:04.059" v="112" actId="113"/>
          <ac:spMkLst>
            <pc:docMk/>
            <pc:sldMk cId="3415343468" sldId="258"/>
            <ac:spMk id="7" creationId="{56AB0CA6-16EE-2FC6-4AFA-162CF2C18920}"/>
          </ac:spMkLst>
        </pc:spChg>
        <pc:spChg chg="mod">
          <ac:chgData name="Gretchen Smith" userId="014a2b2e-74ed-4f7e-b230-d3faba294f7e" providerId="ADAL" clId="{9F6B58C5-180F-7348-B8F3-6DCEF8E98811}" dt="2025-09-15T18:13:27.244" v="95" actId="1038"/>
          <ac:spMkLst>
            <pc:docMk/>
            <pc:sldMk cId="3415343468" sldId="258"/>
            <ac:spMk id="15" creationId="{E0F371B8-8970-9CF9-91F2-120A693B02AA}"/>
          </ac:spMkLst>
        </pc:spChg>
      </pc:sldChg>
      <pc:sldChg chg="modSp mod">
        <pc:chgData name="Gretchen Smith" userId="014a2b2e-74ed-4f7e-b230-d3faba294f7e" providerId="ADAL" clId="{9F6B58C5-180F-7348-B8F3-6DCEF8E98811}" dt="2025-09-15T13:58:22.858" v="54" actId="1035"/>
        <pc:sldMkLst>
          <pc:docMk/>
          <pc:sldMk cId="1406162147" sldId="262"/>
        </pc:sldMkLst>
        <pc:spChg chg="mod">
          <ac:chgData name="Gretchen Smith" userId="014a2b2e-74ed-4f7e-b230-d3faba294f7e" providerId="ADAL" clId="{9F6B58C5-180F-7348-B8F3-6DCEF8E98811}" dt="2025-09-15T13:58:22.858" v="54" actId="1035"/>
          <ac:spMkLst>
            <pc:docMk/>
            <pc:sldMk cId="1406162147" sldId="262"/>
            <ac:spMk id="7" creationId="{C4721B98-A0F8-FBC7-1454-F031B5138E63}"/>
          </ac:spMkLst>
        </pc:spChg>
      </pc:sldChg>
      <pc:sldChg chg="modSp mod">
        <pc:chgData name="Gretchen Smith" userId="014a2b2e-74ed-4f7e-b230-d3faba294f7e" providerId="ADAL" clId="{9F6B58C5-180F-7348-B8F3-6DCEF8E98811}" dt="2025-09-15T19:06:22.343" v="114" actId="20577"/>
        <pc:sldMkLst>
          <pc:docMk/>
          <pc:sldMk cId="2383581972" sldId="264"/>
        </pc:sldMkLst>
        <pc:spChg chg="mod">
          <ac:chgData name="Gretchen Smith" userId="014a2b2e-74ed-4f7e-b230-d3faba294f7e" providerId="ADAL" clId="{9F6B58C5-180F-7348-B8F3-6DCEF8E98811}" dt="2025-09-15T19:06:22.343" v="114" actId="20577"/>
          <ac:spMkLst>
            <pc:docMk/>
            <pc:sldMk cId="2383581972" sldId="264"/>
            <ac:spMk id="7" creationId="{80F9ADC9-E861-FA47-2B28-AB26E8F553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11593-D5BF-44B8-A6C3-90162FCA5D6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8959B-418E-4111-BC69-158AAFFFF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2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959B-418E-4111-BC69-158AAFFFFA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4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2F249-241E-6B16-5CDE-834721322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ECC55A-FC4D-CFEA-106E-C71E77E79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5424E-4582-37B7-C51B-8501E7B9B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7072A-CFA1-18A3-6D9B-579AC0C50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959B-418E-4111-BC69-158AAFFFFA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1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38C66-D890-9872-9604-E9B4E60E3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FAF657-98D9-A0A3-79C5-440A9D6F8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A2441-7859-89C6-85E3-444C6C8A0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DB651-98AC-EFFB-55FF-065977B33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959B-418E-4111-BC69-158AAFFFFA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7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C97E6-F093-48A3-0DAD-EA100FB68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4124E8-25A2-6AA8-8364-A61BA4B100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16262D-0FAB-5C03-3667-D0C806D48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9C826-A26F-5174-5B28-654C1EBE3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959B-418E-4111-BC69-158AAFFFFA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3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123C0-430B-D868-621B-F4C87EBD2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4D0B5-1141-883F-9649-406EC0FC3D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952970-3AC6-4969-1D8F-63FC282C1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79546-573F-0319-0987-8E849FA51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959B-418E-4111-BC69-158AAFFFFA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6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EF1A7-C0C4-F531-09B3-7B3CFB654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441F94-A5D5-E316-F200-0E9BA7855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536726-5AB1-2988-CAFE-7C1081A2C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677AB-C13A-CCC4-8C99-3C6377E14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959B-418E-4111-BC69-158AAFFFFA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0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B3D7-2C46-7B02-D4DC-AEF5715E1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729A1-CC9F-6A9C-1934-AA2983B26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F29A0-5010-AFCA-47C4-87C8FE51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9ED5-641A-4EAA-AA88-B3BC5D14A80C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BAEC8-64E8-A9D1-B142-BB22573B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479CB-74DB-3D4F-4524-76BD59B9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E996-F90A-4B23-86BF-1B12B2D4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7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7599B-9901-F8EA-AF13-80414E6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D46BA-F13D-F9FB-3411-DFF38FE11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046F7-5D81-008D-7DDA-D4823DFB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9ED5-641A-4EAA-AA88-B3BC5D14A80C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022E-52EA-5EE4-A44C-EDF70E7B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BE92B-A696-A8CF-4A24-70BC34FD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E996-F90A-4B23-86BF-1B12B2D4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3E5AE-CD0D-F831-F16F-4D07DE923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43523-22B9-9B72-2D67-1AC6817AB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3640-5BFC-0646-0072-246D0D93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9ED5-641A-4EAA-AA88-B3BC5D14A80C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C5752-118E-635C-B54A-B0458C38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6FD27-AE92-3C8F-409C-D4AB7F00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E996-F90A-4B23-86BF-1B12B2D4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D0D0-33F7-5DA9-901F-08188B9BA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05F83-11AB-E78E-3DD2-FC2094989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12F11-165E-AA94-EFF8-E03A1DC9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9ED5-641A-4EAA-AA88-B3BC5D14A80C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A414A-F678-EAA5-6F89-C0EF260A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4A182-6D58-529D-775F-7E5310EA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E996-F90A-4B23-86BF-1B12B2D4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7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0012-17F1-55AF-B557-3B5DF8AE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2A277-E02B-B168-BFCC-A73502758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65858-DFCF-8610-6246-7144F1BF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9ED5-641A-4EAA-AA88-B3BC5D14A80C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3B7BC-1CA9-B8A9-9261-B0AF84E7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5C777-3041-219C-80F8-39315FFD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E996-F90A-4B23-86BF-1B12B2D4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01E2-7B0C-4636-3D14-0FE4A910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CD69F-1FBB-C239-FFB0-3E98A746F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C2A3A-341A-9092-7EE2-5D22BDDD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73363-1AF8-87BB-7314-F889A55C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9ED5-641A-4EAA-AA88-B3BC5D14A80C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DFC50-B776-DB0F-CDA8-4ECB6B13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A9225-7970-E4BD-6B0F-F3630BB0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E996-F90A-4B23-86BF-1B12B2D4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C798-4DC1-F19B-8002-9B8FDC24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9C1B5-21E4-DE46-8933-330CBE9D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7CE81-4067-E246-5E90-266D7E90C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951E0-7C06-8307-4735-7AE9D6B0F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C810C-4F00-9495-F039-C93CFA968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127998-3F2E-B1E0-0591-07C4CAAD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9ED5-641A-4EAA-AA88-B3BC5D14A80C}" type="datetimeFigureOut">
              <a:rPr lang="en-US" smtClean="0"/>
              <a:t>9/16/25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695CA-66D5-FA5F-915B-23F34F94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70F0A1-EA44-0620-0539-4911DFE9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E996-F90A-4B23-86BF-1B12B2D4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2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71FA-F9E5-A9BC-6BF0-814D2DD3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11BDE-2DD2-775D-5ACB-A4F8DC0B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9ED5-641A-4EAA-AA88-B3BC5D14A80C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3E0C9-8AD2-D606-C2C0-43D55B10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2185-F320-E227-900F-CD2FC6E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E996-F90A-4B23-86BF-1B12B2D4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0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4F7A5-3A6B-9E3E-E3A8-365D9BA0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9ED5-641A-4EAA-AA88-B3BC5D14A80C}" type="datetimeFigureOut">
              <a:rPr lang="en-US" smtClean="0"/>
              <a:t>9/16/25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08E60-B71B-5B23-3613-9BF321B6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C1DF6-E9C0-35FE-CCB2-6847BC28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E996-F90A-4B23-86BF-1B12B2D4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3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0656-B9A5-259B-FAE7-92B2F6CE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770AD-9B6A-3492-3945-FBC4DFB2E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F2C79-2D10-13A8-5A36-D8DBB0754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A80CE-B3C6-02B8-A003-DC4F173C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9ED5-641A-4EAA-AA88-B3BC5D14A80C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EB348-FE05-5BB5-C7DC-96406356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46130-31FD-8BB5-5CBB-C64C1FD7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E996-F90A-4B23-86BF-1B12B2D4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4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841C8-216E-EDE8-C45A-343CC29C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B5A7A-9601-CDA5-5A39-68B85A467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7AEBA-3BB0-CDFE-F141-0B4228A81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AFBA2-B58B-5F8F-D52C-D3EFD8DD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9ED5-641A-4EAA-AA88-B3BC5D14A80C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82451-21DB-0F75-1E65-612DF375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26FE4-0C9B-A08E-7028-4354E99D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E996-F90A-4B23-86BF-1B12B2D4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9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24875-6484-8003-E4D0-5083A0D6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2D505-17A6-3AE4-F0DD-A4F515351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8D749-2C04-276C-883F-9261158DE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19ED5-641A-4EAA-AA88-B3BC5D14A80C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7FC9B-53A3-2E6A-12B6-6F7A868EB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BD721-966C-E598-7E44-517783A78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F3E996-F90A-4B23-86BF-1B12B2D4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2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1117502788?share=cop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vimeo.com/521918925?fl=pl&amp;fe=sh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courts.us/Storage/media/pdfs/20210714/143529-2_roleofthecourts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courts.us/Storage/media/pdfs/20220419/171037-judicialindependence.pdf" TargetMode="External"/><Relationship Id="rId5" Type="http://schemas.openxmlformats.org/officeDocument/2006/relationships/hyperlink" Target="https://vimeo.com/525707157?fl=pl&amp;fe=sh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pacourts.us/Storage/media/pdfs/20250915/180906-infoshare_paconstitution_25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courts.us/Storage/media/pdfs/20220502/150558-timeline.pdf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constitution-day/bb0412bd-e4dc-4f37-8c46-81f89fe5742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ourts.us/civics-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7F5A30-652B-6665-3F92-338599F60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911" y="1083140"/>
            <a:ext cx="4983126" cy="51131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9181EB-B7D9-F066-1CAE-B7D6EF4BDFCA}"/>
              </a:ext>
            </a:extLst>
          </p:cNvPr>
          <p:cNvSpPr/>
          <p:nvPr/>
        </p:nvSpPr>
        <p:spPr>
          <a:xfrm>
            <a:off x="11306174" y="6188870"/>
            <a:ext cx="885826" cy="669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570D61-926D-DC5F-5730-F54DA20D50A6}"/>
              </a:ext>
            </a:extLst>
          </p:cNvPr>
          <p:cNvCxnSpPr/>
          <p:nvPr/>
        </p:nvCxnSpPr>
        <p:spPr>
          <a:xfrm>
            <a:off x="0" y="6188870"/>
            <a:ext cx="1219200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2803887-D482-65A3-1D1C-33BF0E667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190" y="6267449"/>
            <a:ext cx="631510" cy="526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AB0CA6-16EE-2FC6-4AFA-162CF2C18920}"/>
              </a:ext>
            </a:extLst>
          </p:cNvPr>
          <p:cNvSpPr txBox="1"/>
          <p:nvPr/>
        </p:nvSpPr>
        <p:spPr>
          <a:xfrm>
            <a:off x="288408" y="2642724"/>
            <a:ext cx="647389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On this historic day, delegates gathered right here in Pennsylvania – specifically in Philadelphia – to craft a document that would shape the future of America. </a:t>
            </a:r>
          </a:p>
          <a:p>
            <a:r>
              <a:rPr lang="en-US" sz="1600" dirty="0"/>
              <a:t> </a:t>
            </a:r>
          </a:p>
          <a:p>
            <a:pPr lvl="0"/>
            <a:r>
              <a:rPr lang="en-US" sz="1600" dirty="0"/>
              <a:t>The Constitution was born, which is the big set of rules for our country.</a:t>
            </a:r>
          </a:p>
          <a:p>
            <a:pPr lvl="0"/>
            <a:r>
              <a:rPr lang="en-US" sz="1600" dirty="0"/>
              <a:t>This day also commemorates all who are or have become U.S. citizens and highlights the importance of constitutional principles.</a:t>
            </a:r>
          </a:p>
          <a:p>
            <a:pPr lvl="0"/>
            <a:endParaRPr lang="en-US" sz="1600" dirty="0"/>
          </a:p>
          <a:p>
            <a:pPr lvl="0"/>
            <a:r>
              <a:rPr lang="en-US" sz="1600" b="1" dirty="0"/>
              <a:t>Video: </a:t>
            </a:r>
            <a:r>
              <a:rPr lang="en-US" sz="1600" dirty="0">
                <a:hlinkClick r:id="rId4"/>
              </a:rPr>
              <a:t>Constitution Day</a:t>
            </a:r>
            <a:endParaRPr lang="en-US" sz="1600" b="1" dirty="0">
              <a:latin typeface="Apto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922909-3E1B-5D78-67DB-EF846C84F58E}"/>
              </a:ext>
            </a:extLst>
          </p:cNvPr>
          <p:cNvSpPr/>
          <p:nvPr/>
        </p:nvSpPr>
        <p:spPr>
          <a:xfrm>
            <a:off x="0" y="6188870"/>
            <a:ext cx="11306174" cy="66913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2152E-9450-BACC-990B-B7E295DA45EB}"/>
              </a:ext>
            </a:extLst>
          </p:cNvPr>
          <p:cNvSpPr txBox="1"/>
          <p:nvPr/>
        </p:nvSpPr>
        <p:spPr>
          <a:xfrm>
            <a:off x="400050" y="6389303"/>
            <a:ext cx="807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>
                <a:solidFill>
                  <a:schemeClr val="bg1"/>
                </a:solidFill>
                <a:latin typeface="Aptos" panose="020B0004020202020204" pitchFamily="34" charset="0"/>
              </a:rPr>
              <a:t>THE UNIFIED JUDICIAL SYSTEM OF PENNSYLVANIA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679B64-E9F5-63B1-0649-BE999DE3CDC1}"/>
              </a:ext>
            </a:extLst>
          </p:cNvPr>
          <p:cNvSpPr txBox="1"/>
          <p:nvPr/>
        </p:nvSpPr>
        <p:spPr>
          <a:xfrm>
            <a:off x="272460" y="300329"/>
            <a:ext cx="89778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Engravers MT" panose="02090707080505020304" pitchFamily="18" charset="77"/>
                <a:cs typeface="Blackadder ITC" panose="020F0502020204030204" pitchFamily="34" charset="0"/>
              </a:rPr>
              <a:t>Constitution Day: History &amp; Significance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F371B8-8970-9CF9-91F2-120A693B02AA}"/>
              </a:ext>
            </a:extLst>
          </p:cNvPr>
          <p:cNvSpPr txBox="1"/>
          <p:nvPr/>
        </p:nvSpPr>
        <p:spPr>
          <a:xfrm>
            <a:off x="5565470" y="5686715"/>
            <a:ext cx="154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Independence Hall in Philadelphia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E3446-53AF-C891-9676-019D03F396A3}"/>
              </a:ext>
            </a:extLst>
          </p:cNvPr>
          <p:cNvSpPr txBox="1"/>
          <p:nvPr/>
        </p:nvSpPr>
        <p:spPr>
          <a:xfrm>
            <a:off x="288408" y="1910682"/>
            <a:ext cx="7414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dirty="0"/>
              <a:t>Did you know that Sept. 17, 1787, was the day the U.S. Constitution was signed? This important moment laid the foundation for our nation's laws and governance. </a:t>
            </a:r>
          </a:p>
        </p:txBody>
      </p:sp>
    </p:spTree>
    <p:extLst>
      <p:ext uri="{BB962C8B-B14F-4D97-AF65-F5344CB8AC3E}">
        <p14:creationId xmlns:p14="http://schemas.microsoft.com/office/powerpoint/2010/main" val="341534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570D61-926D-DC5F-5730-F54DA20D50A6}"/>
              </a:ext>
            </a:extLst>
          </p:cNvPr>
          <p:cNvCxnSpPr/>
          <p:nvPr/>
        </p:nvCxnSpPr>
        <p:spPr>
          <a:xfrm>
            <a:off x="0" y="6188870"/>
            <a:ext cx="1219200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6AB0CA6-16EE-2FC6-4AFA-162CF2C18920}"/>
              </a:ext>
            </a:extLst>
          </p:cNvPr>
          <p:cNvSpPr txBox="1"/>
          <p:nvPr/>
        </p:nvSpPr>
        <p:spPr>
          <a:xfrm>
            <a:off x="279269" y="1852183"/>
            <a:ext cx="3984387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US" sz="1600" dirty="0"/>
              <a:t>Judges uphold, interpret, and defend constitutional principles, ensuring justice is administered impartially.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The judiciary protects rights spelled out in the federal and PA constitutions, which are the backbone to democracy.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Judges help people understand the importance of the Constitution in our daily lives, ensuring justice and equality for all.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The Constitution isn't just a historical document; it actively influences modern laws and rights.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922909-3E1B-5D78-67DB-EF846C84F58E}"/>
              </a:ext>
            </a:extLst>
          </p:cNvPr>
          <p:cNvSpPr/>
          <p:nvPr/>
        </p:nvSpPr>
        <p:spPr>
          <a:xfrm>
            <a:off x="-1" y="6188870"/>
            <a:ext cx="11306175" cy="66913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2152E-9450-BACC-990B-B7E295DA45EB}"/>
              </a:ext>
            </a:extLst>
          </p:cNvPr>
          <p:cNvSpPr txBox="1"/>
          <p:nvPr/>
        </p:nvSpPr>
        <p:spPr>
          <a:xfrm>
            <a:off x="400050" y="6389303"/>
            <a:ext cx="807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>
                <a:solidFill>
                  <a:schemeClr val="bg1"/>
                </a:solidFill>
                <a:latin typeface="Aptos" panose="020B0004020202020204" pitchFamily="34" charset="0"/>
              </a:rPr>
              <a:t>THE UNIFIED JUDICIAL SYSTEM OF PENNSYLVANIA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98B85E-DD60-6DD2-517E-9A985F70670E}"/>
              </a:ext>
            </a:extLst>
          </p:cNvPr>
          <p:cNvCxnSpPr/>
          <p:nvPr/>
        </p:nvCxnSpPr>
        <p:spPr>
          <a:xfrm>
            <a:off x="0" y="6184758"/>
            <a:ext cx="1219200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B0726-4C11-E856-B06F-BF489AAEFECD}"/>
              </a:ext>
            </a:extLst>
          </p:cNvPr>
          <p:cNvSpPr/>
          <p:nvPr/>
        </p:nvSpPr>
        <p:spPr>
          <a:xfrm>
            <a:off x="11306174" y="6188870"/>
            <a:ext cx="885826" cy="669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29EFD633-EC1B-4B67-5A8C-A5718E97C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190" y="6267449"/>
            <a:ext cx="631510" cy="5262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17A034-80F9-0A84-0699-C173F38BFEED}"/>
              </a:ext>
            </a:extLst>
          </p:cNvPr>
          <p:cNvSpPr txBox="1"/>
          <p:nvPr/>
        </p:nvSpPr>
        <p:spPr>
          <a:xfrm>
            <a:off x="279268" y="320381"/>
            <a:ext cx="109099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Engravers MT" panose="02090707080505020304" pitchFamily="18" charset="77"/>
              </a:rPr>
              <a:t>Why is Constitution Day Important for Judges?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A1A7BD-8B77-43D7-3E9C-DBCB5CA8E12F}"/>
              </a:ext>
            </a:extLst>
          </p:cNvPr>
          <p:cNvSpPr txBox="1"/>
          <p:nvPr/>
        </p:nvSpPr>
        <p:spPr>
          <a:xfrm>
            <a:off x="4859183" y="5268503"/>
            <a:ext cx="6103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u="sng" dirty="0"/>
              <a:t>Video:</a:t>
            </a:r>
            <a:r>
              <a:rPr lang="en-US" sz="1200" b="1" dirty="0"/>
              <a:t> </a:t>
            </a:r>
            <a:r>
              <a:rPr lang="en-US" sz="1200" u="sng" dirty="0">
                <a:solidFill>
                  <a:srgbClr val="215F9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Role of Pennsylvania Courts in a Democracy</a:t>
            </a:r>
            <a:endParaRPr lang="en-US" sz="1200" dirty="0">
              <a:solidFill>
                <a:srgbClr val="215F9A"/>
              </a:solidFill>
            </a:endParaRPr>
          </a:p>
        </p:txBody>
      </p:sp>
      <p:pic>
        <p:nvPicPr>
          <p:cNvPr id="19" name="Picture 18" descr="Whiteboard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36ED9F98-026F-89CF-38D8-C5EEF07BF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14" y="1852183"/>
            <a:ext cx="6103089" cy="34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9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81E5B-CA8C-7B0C-2A11-7BAD3F3B2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1B651E-09C1-2F30-A493-0EE5C98E31A6}"/>
              </a:ext>
            </a:extLst>
          </p:cNvPr>
          <p:cNvCxnSpPr/>
          <p:nvPr/>
        </p:nvCxnSpPr>
        <p:spPr>
          <a:xfrm>
            <a:off x="0" y="6188870"/>
            <a:ext cx="1219200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6ED5C4-6401-AF45-75C8-347E9884954E}"/>
              </a:ext>
            </a:extLst>
          </p:cNvPr>
          <p:cNvSpPr txBox="1"/>
          <p:nvPr/>
        </p:nvSpPr>
        <p:spPr>
          <a:xfrm>
            <a:off x="260570" y="3296926"/>
            <a:ext cx="3131216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US" sz="1600" dirty="0"/>
              <a:t>Judges must resist political pressure and public sentiment, focusing on equal justice for all, as the founding fathers intended.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Judicial independence is essential for maintaining trust in the legal system.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A5DBA-0C49-0693-54CD-4DD94304E484}"/>
              </a:ext>
            </a:extLst>
          </p:cNvPr>
          <p:cNvSpPr/>
          <p:nvPr/>
        </p:nvSpPr>
        <p:spPr>
          <a:xfrm>
            <a:off x="-1" y="6188870"/>
            <a:ext cx="11306175" cy="66913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2C0F0-0936-CDD7-8385-51431FF7EDA5}"/>
              </a:ext>
            </a:extLst>
          </p:cNvPr>
          <p:cNvSpPr txBox="1"/>
          <p:nvPr/>
        </p:nvSpPr>
        <p:spPr>
          <a:xfrm>
            <a:off x="400050" y="6389303"/>
            <a:ext cx="807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>
                <a:solidFill>
                  <a:schemeClr val="bg1"/>
                </a:solidFill>
                <a:latin typeface="Aptos" panose="020B0004020202020204" pitchFamily="34" charset="0"/>
              </a:rPr>
              <a:t>THE UNIFIED JUDICIAL SYSTEM OF PENNSYLVANIA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AB203F-F856-6D66-8464-08D69F2ABBA3}"/>
              </a:ext>
            </a:extLst>
          </p:cNvPr>
          <p:cNvCxnSpPr/>
          <p:nvPr/>
        </p:nvCxnSpPr>
        <p:spPr>
          <a:xfrm>
            <a:off x="0" y="6184758"/>
            <a:ext cx="1219200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5F230FD-5DF8-653A-2AA4-D056D25FB18D}"/>
              </a:ext>
            </a:extLst>
          </p:cNvPr>
          <p:cNvSpPr/>
          <p:nvPr/>
        </p:nvSpPr>
        <p:spPr>
          <a:xfrm>
            <a:off x="11306174" y="6188870"/>
            <a:ext cx="885826" cy="669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70B54644-E9C1-882C-FC4F-0405B9D07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190" y="6267449"/>
            <a:ext cx="631510" cy="526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85CD72-9120-3FD6-080D-FD42AD495F84}"/>
              </a:ext>
            </a:extLst>
          </p:cNvPr>
          <p:cNvSpPr txBox="1"/>
          <p:nvPr/>
        </p:nvSpPr>
        <p:spPr>
          <a:xfrm>
            <a:off x="260571" y="315186"/>
            <a:ext cx="97153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Engravers MT" panose="02090707080505020304" pitchFamily="18" charset="77"/>
              </a:rPr>
              <a:t>Judicial Independence  and The Rule of Law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21033C-91C9-AD33-78C9-EF7BEDFE1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21" y="1856232"/>
            <a:ext cx="6108192" cy="34377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ABE54C-7DCD-6752-5635-DE7DA14F80BB}"/>
              </a:ext>
            </a:extLst>
          </p:cNvPr>
          <p:cNvSpPr txBox="1"/>
          <p:nvPr/>
        </p:nvSpPr>
        <p:spPr>
          <a:xfrm>
            <a:off x="5480661" y="5282631"/>
            <a:ext cx="6103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u="sng" dirty="0"/>
              <a:t>Video:</a:t>
            </a:r>
            <a:r>
              <a:rPr lang="en-US" sz="1200" dirty="0"/>
              <a:t>  </a:t>
            </a:r>
            <a:r>
              <a:rPr lang="en-US" sz="1200" u="sng" dirty="0">
                <a:solidFill>
                  <a:srgbClr val="215F9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Judicial Independence Matters</a:t>
            </a:r>
            <a:endParaRPr lang="en-US" sz="1200" dirty="0">
              <a:solidFill>
                <a:srgbClr val="215F9A"/>
              </a:solidFill>
            </a:endParaRPr>
          </a:p>
        </p:txBody>
      </p:sp>
      <p:pic>
        <p:nvPicPr>
          <p:cNvPr id="21" name="Picture 20">
            <a:hlinkClick r:id="rId6"/>
            <a:extLst>
              <a:ext uri="{FF2B5EF4-FFF2-40B4-BE49-F238E27FC236}">
                <a16:creationId xmlns:a16="http://schemas.microsoft.com/office/drawing/2014/main" id="{1B49FEED-4B29-0820-74C8-7C8938D1D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808" y="3941972"/>
            <a:ext cx="1479614" cy="1944019"/>
          </a:xfrm>
          <a:prstGeom prst="rect">
            <a:avLst/>
          </a:prstGeom>
        </p:spPr>
      </p:pic>
      <p:pic>
        <p:nvPicPr>
          <p:cNvPr id="23" name="Picture 22">
            <a:hlinkClick r:id="rId8"/>
            <a:extLst>
              <a:ext uri="{FF2B5EF4-FFF2-40B4-BE49-F238E27FC236}">
                <a16:creationId xmlns:a16="http://schemas.microsoft.com/office/drawing/2014/main" id="{AD0B9F3B-C370-D171-84AF-88B1F8F8A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128" y="1856232"/>
            <a:ext cx="1502091" cy="19440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49465C2-1434-A6EA-BDA4-4428D36C0E5B}"/>
              </a:ext>
            </a:extLst>
          </p:cNvPr>
          <p:cNvSpPr txBox="1"/>
          <p:nvPr/>
        </p:nvSpPr>
        <p:spPr>
          <a:xfrm>
            <a:off x="260571" y="2595338"/>
            <a:ext cx="2918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u="sng" dirty="0"/>
              <a:t>Infographic</a:t>
            </a:r>
            <a:r>
              <a:rPr lang="en-US" sz="1200" b="1" dirty="0"/>
              <a:t>:</a:t>
            </a:r>
            <a:r>
              <a:rPr lang="en-US" sz="1200" dirty="0"/>
              <a:t> </a:t>
            </a:r>
            <a:r>
              <a:rPr lang="en-US" sz="1200" u="sng" dirty="0">
                <a:solidFill>
                  <a:srgbClr val="215F9A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Role of the Courts and the importance of Judicial Independence</a:t>
            </a:r>
            <a:endParaRPr lang="en-US" sz="1200" dirty="0">
              <a:solidFill>
                <a:srgbClr val="215F9A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4DE664-2794-0CD9-136B-8F357DCFA3F3}"/>
              </a:ext>
            </a:extLst>
          </p:cNvPr>
          <p:cNvSpPr txBox="1"/>
          <p:nvPr/>
        </p:nvSpPr>
        <p:spPr>
          <a:xfrm>
            <a:off x="260570" y="5282009"/>
            <a:ext cx="3351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u="sng" dirty="0"/>
              <a:t>Infographic</a:t>
            </a:r>
            <a:r>
              <a:rPr lang="en-US" sz="1200" b="1" dirty="0"/>
              <a:t>:</a:t>
            </a:r>
            <a:r>
              <a:rPr lang="en-US" sz="1200" dirty="0"/>
              <a:t> </a:t>
            </a:r>
            <a:r>
              <a:rPr lang="en-US" sz="1200" u="sng" dirty="0">
                <a:solidFill>
                  <a:srgbClr val="215F9A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Judicial Independence</a:t>
            </a:r>
            <a:endParaRPr lang="en-US" sz="1200" dirty="0">
              <a:solidFill>
                <a:srgbClr val="215F9A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1B7E1E-7B6E-96BC-4267-006C881BEEC3}"/>
              </a:ext>
            </a:extLst>
          </p:cNvPr>
          <p:cNvSpPr txBox="1"/>
          <p:nvPr/>
        </p:nvSpPr>
        <p:spPr>
          <a:xfrm>
            <a:off x="260571" y="1809968"/>
            <a:ext cx="35441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dirty="0"/>
              <a:t>The Constitution guarantees separation of powers to ensure courts remain </a:t>
            </a:r>
            <a:r>
              <a:rPr lang="en-US" sz="1600" i="1" dirty="0"/>
              <a:t>independent and impartial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02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5F05F-C741-B97B-EBAE-CCB2E238E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75D31E-5B11-B8F0-B745-02549CEB1046}"/>
              </a:ext>
            </a:extLst>
          </p:cNvPr>
          <p:cNvCxnSpPr/>
          <p:nvPr/>
        </p:nvCxnSpPr>
        <p:spPr>
          <a:xfrm>
            <a:off x="0" y="6188870"/>
            <a:ext cx="1219200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721B98-A0F8-FBC7-1454-F031B5138E63}"/>
              </a:ext>
            </a:extLst>
          </p:cNvPr>
          <p:cNvSpPr txBox="1"/>
          <p:nvPr/>
        </p:nvSpPr>
        <p:spPr>
          <a:xfrm>
            <a:off x="255264" y="1855290"/>
            <a:ext cx="3814320" cy="36183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2320"/>
              </a:lnSpc>
            </a:pPr>
            <a:r>
              <a:rPr lang="en-US" sz="1700" dirty="0"/>
              <a:t>The PA Supreme Court is the oldest appellate court in the country, established in 1722.</a:t>
            </a:r>
          </a:p>
          <a:p>
            <a:pPr lvl="0">
              <a:lnSpc>
                <a:spcPts val="2320"/>
              </a:lnSpc>
            </a:pPr>
            <a:endParaRPr lang="en-US" sz="1700" dirty="0"/>
          </a:p>
          <a:p>
            <a:pPr lvl="0">
              <a:lnSpc>
                <a:spcPts val="2320"/>
              </a:lnSpc>
            </a:pPr>
            <a:r>
              <a:rPr lang="en-US" sz="1700" dirty="0"/>
              <a:t>Pennsylvania’s constitution has evolved, most recently with the Constitution of 1968, reflecting state-specific rights and jurisprudence.</a:t>
            </a:r>
          </a:p>
          <a:p>
            <a:pPr lvl="0">
              <a:lnSpc>
                <a:spcPts val="2320"/>
              </a:lnSpc>
            </a:pPr>
            <a:endParaRPr lang="en-US" sz="1700" dirty="0"/>
          </a:p>
          <a:p>
            <a:pPr lvl="0">
              <a:lnSpc>
                <a:spcPts val="2320"/>
              </a:lnSpc>
            </a:pPr>
            <a:r>
              <a:rPr lang="en-US" sz="1700" dirty="0"/>
              <a:t>The PA Supreme Court reviews statutes under state constitutional provisions—distinct from federal ones.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0941C-C28B-14DC-9299-968E2BB6C67F}"/>
              </a:ext>
            </a:extLst>
          </p:cNvPr>
          <p:cNvSpPr/>
          <p:nvPr/>
        </p:nvSpPr>
        <p:spPr>
          <a:xfrm>
            <a:off x="-1" y="6188870"/>
            <a:ext cx="11306175" cy="66913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9736A-CDA6-C117-F137-18BBC3A35728}"/>
              </a:ext>
            </a:extLst>
          </p:cNvPr>
          <p:cNvSpPr txBox="1"/>
          <p:nvPr/>
        </p:nvSpPr>
        <p:spPr>
          <a:xfrm>
            <a:off x="400050" y="6389303"/>
            <a:ext cx="807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>
                <a:solidFill>
                  <a:schemeClr val="bg1"/>
                </a:solidFill>
                <a:latin typeface="Aptos" panose="020B0004020202020204" pitchFamily="34" charset="0"/>
              </a:rPr>
              <a:t>THE UNIFIED JUDICIAL SYSTEM OF PENNSYLVANIA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4F0285-E8EE-064D-E2AB-3FF2539B8E01}"/>
              </a:ext>
            </a:extLst>
          </p:cNvPr>
          <p:cNvCxnSpPr/>
          <p:nvPr/>
        </p:nvCxnSpPr>
        <p:spPr>
          <a:xfrm>
            <a:off x="0" y="6184758"/>
            <a:ext cx="1219200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631F9FB-8C5D-9562-900F-2D34E6F534C3}"/>
              </a:ext>
            </a:extLst>
          </p:cNvPr>
          <p:cNvSpPr/>
          <p:nvPr/>
        </p:nvSpPr>
        <p:spPr>
          <a:xfrm>
            <a:off x="11306174" y="6188870"/>
            <a:ext cx="885826" cy="669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39473A9-0FB0-EE3F-EE3E-7BA4DE03B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190" y="6267449"/>
            <a:ext cx="631510" cy="526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8234CC-B1F7-ABA0-D7ED-D28EF085A886}"/>
              </a:ext>
            </a:extLst>
          </p:cNvPr>
          <p:cNvSpPr txBox="1"/>
          <p:nvPr/>
        </p:nvSpPr>
        <p:spPr>
          <a:xfrm>
            <a:off x="255263" y="303709"/>
            <a:ext cx="116814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Engravers MT" panose="02090707080505020304" pitchFamily="18" charset="77"/>
              </a:rPr>
              <a:t>Pennsylvania’s Constitution: A Living Document</a:t>
            </a:r>
          </a:p>
        </p:txBody>
      </p:sp>
      <p:pic>
        <p:nvPicPr>
          <p:cNvPr id="16" name="Picture 15" descr="Timeline&#10;&#10;AI-generated content may be incorrect.">
            <a:extLst>
              <a:ext uri="{FF2B5EF4-FFF2-40B4-BE49-F238E27FC236}">
                <a16:creationId xmlns:a16="http://schemas.microsoft.com/office/drawing/2014/main" id="{F0DDF93F-07D2-E696-D0D6-9A16E3F70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208" y="1866865"/>
            <a:ext cx="2533137" cy="3290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9D466F-C532-5164-7EBB-8B540C57A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8013" y="1866866"/>
            <a:ext cx="2494788" cy="32905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F3B690-404C-E41A-58E1-3347F29AAA99}"/>
              </a:ext>
            </a:extLst>
          </p:cNvPr>
          <p:cNvSpPr txBox="1"/>
          <p:nvPr/>
        </p:nvSpPr>
        <p:spPr>
          <a:xfrm>
            <a:off x="4526975" y="5140340"/>
            <a:ext cx="2873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u="sng" dirty="0"/>
              <a:t>Infographic</a:t>
            </a:r>
            <a:r>
              <a:rPr lang="en-US" sz="1200" u="sng" dirty="0"/>
              <a:t>:</a:t>
            </a:r>
            <a:r>
              <a:rPr lang="en-US" sz="1200" dirty="0"/>
              <a:t> </a:t>
            </a:r>
            <a:r>
              <a:rPr lang="en-US" sz="1200" u="sng" dirty="0">
                <a:solidFill>
                  <a:srgbClr val="215F9A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 Supreme Court Timeline</a:t>
            </a:r>
            <a:endParaRPr lang="en-US" sz="1200" dirty="0">
              <a:solidFill>
                <a:srgbClr val="215F9A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1F748F-5E34-DF06-45D5-3BA89C14691E}"/>
              </a:ext>
            </a:extLst>
          </p:cNvPr>
          <p:cNvSpPr txBox="1"/>
          <p:nvPr/>
        </p:nvSpPr>
        <p:spPr>
          <a:xfrm>
            <a:off x="7709777" y="5140339"/>
            <a:ext cx="30291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b="1" u="sng" dirty="0"/>
              <a:t>Infographic:</a:t>
            </a:r>
            <a:r>
              <a:rPr lang="en-US" sz="1200" dirty="0"/>
              <a:t>  </a:t>
            </a:r>
            <a:r>
              <a:rPr lang="en-US" sz="1200" u="sng" dirty="0">
                <a:solidFill>
                  <a:srgbClr val="215F9A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Federal vs State constitution</a:t>
            </a:r>
            <a:endParaRPr lang="en-US" sz="1200" dirty="0">
              <a:solidFill>
                <a:srgbClr val="215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6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0056E-4CBE-F5BA-3246-F1BBA956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72A5E4-CB68-5973-5BCC-9FEF0163C845}"/>
              </a:ext>
            </a:extLst>
          </p:cNvPr>
          <p:cNvCxnSpPr/>
          <p:nvPr/>
        </p:nvCxnSpPr>
        <p:spPr>
          <a:xfrm>
            <a:off x="0" y="6188870"/>
            <a:ext cx="1219200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B3B3D6-79F7-D6B7-4DB6-BEF3408801AE}"/>
              </a:ext>
            </a:extLst>
          </p:cNvPr>
          <p:cNvSpPr txBox="1"/>
          <p:nvPr/>
        </p:nvSpPr>
        <p:spPr>
          <a:xfrm>
            <a:off x="268636" y="1828800"/>
            <a:ext cx="8035392" cy="39267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b="1" dirty="0">
                <a:solidFill>
                  <a:srgbClr val="000000"/>
                </a:solidFill>
              </a:rPr>
              <a:t>Judges use multiple approaches:</a:t>
            </a:r>
          </a:p>
          <a:p>
            <a:pPr lvl="1">
              <a:lnSpc>
                <a:spcPts val="2300"/>
              </a:lnSpc>
            </a:pPr>
            <a:endParaRPr lang="en-US" sz="2000" i="1" dirty="0"/>
          </a:p>
          <a:p>
            <a:pPr lvl="1">
              <a:lnSpc>
                <a:spcPts val="2300"/>
              </a:lnSpc>
            </a:pPr>
            <a:r>
              <a:rPr lang="en-US" sz="2000" b="1" dirty="0">
                <a:solidFill>
                  <a:srgbClr val="000000"/>
                </a:solidFill>
              </a:rPr>
              <a:t>Textual: </a:t>
            </a:r>
            <a:r>
              <a:rPr lang="en-US" sz="2000" dirty="0">
                <a:solidFill>
                  <a:srgbClr val="000000"/>
                </a:solidFill>
              </a:rPr>
              <a:t>Meaning of the words.</a:t>
            </a:r>
          </a:p>
          <a:p>
            <a:pPr lvl="1">
              <a:lnSpc>
                <a:spcPts val="23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ts val="2300"/>
              </a:lnSpc>
            </a:pPr>
            <a:r>
              <a:rPr lang="en-US" sz="2000" b="1" dirty="0">
                <a:solidFill>
                  <a:srgbClr val="000000"/>
                </a:solidFill>
              </a:rPr>
              <a:t>Historical: </a:t>
            </a:r>
            <a:r>
              <a:rPr lang="en-US" sz="2000" dirty="0">
                <a:solidFill>
                  <a:srgbClr val="000000"/>
                </a:solidFill>
              </a:rPr>
              <a:t>Context during drafting.</a:t>
            </a:r>
          </a:p>
          <a:p>
            <a:pPr lvl="1">
              <a:lnSpc>
                <a:spcPts val="23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ts val="2300"/>
              </a:lnSpc>
            </a:pPr>
            <a:r>
              <a:rPr lang="en-US" sz="2000" b="1" dirty="0">
                <a:solidFill>
                  <a:srgbClr val="000000"/>
                </a:solidFill>
              </a:rPr>
              <a:t>Precedent: </a:t>
            </a:r>
            <a:r>
              <a:rPr lang="en-US" sz="2000" dirty="0">
                <a:solidFill>
                  <a:srgbClr val="000000"/>
                </a:solidFill>
              </a:rPr>
              <a:t>Applying previous rulings.</a:t>
            </a:r>
          </a:p>
          <a:p>
            <a:pPr lvl="1">
              <a:lnSpc>
                <a:spcPts val="23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ts val="2300"/>
              </a:lnSpc>
            </a:pPr>
            <a:r>
              <a:rPr lang="en-US" sz="2000" b="1" dirty="0">
                <a:solidFill>
                  <a:srgbClr val="000000"/>
                </a:solidFill>
              </a:rPr>
              <a:t>Structural: </a:t>
            </a:r>
            <a:r>
              <a:rPr lang="en-US" sz="2000" dirty="0">
                <a:solidFill>
                  <a:srgbClr val="000000"/>
                </a:solidFill>
              </a:rPr>
              <a:t>Analysis of institutional relationships.</a:t>
            </a:r>
          </a:p>
          <a:p>
            <a:pPr lvl="1">
              <a:lnSpc>
                <a:spcPts val="23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ts val="2300"/>
              </a:lnSpc>
            </a:pPr>
            <a:r>
              <a:rPr lang="en-US" sz="2000" b="1" dirty="0">
                <a:solidFill>
                  <a:srgbClr val="000000"/>
                </a:solidFill>
              </a:rPr>
              <a:t>Prudence: </a:t>
            </a:r>
            <a:r>
              <a:rPr lang="en-US" sz="2000" dirty="0">
                <a:solidFill>
                  <a:srgbClr val="000000"/>
                </a:solidFill>
              </a:rPr>
              <a:t>Weighing consequences and limits of judicial power.</a:t>
            </a:r>
          </a:p>
          <a:p>
            <a:pPr lvl="1">
              <a:lnSpc>
                <a:spcPts val="23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ts val="2300"/>
              </a:lnSpc>
            </a:pPr>
            <a:r>
              <a:rPr lang="en-US" sz="2000" b="1" dirty="0">
                <a:solidFill>
                  <a:srgbClr val="000000"/>
                </a:solidFill>
              </a:rPr>
              <a:t>Natural Law/Morality: </a:t>
            </a:r>
            <a:r>
              <a:rPr lang="en-US" sz="2000" dirty="0">
                <a:solidFill>
                  <a:srgbClr val="000000"/>
                </a:solidFill>
              </a:rPr>
              <a:t>Principles of fairness and morality.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0E453-970D-E4D3-C793-24B000F18F1A}"/>
              </a:ext>
            </a:extLst>
          </p:cNvPr>
          <p:cNvSpPr/>
          <p:nvPr/>
        </p:nvSpPr>
        <p:spPr>
          <a:xfrm>
            <a:off x="-1" y="6188870"/>
            <a:ext cx="11306175" cy="66913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60DDF3-C103-91EF-7A10-6DF80F346EC0}"/>
              </a:ext>
            </a:extLst>
          </p:cNvPr>
          <p:cNvSpPr txBox="1"/>
          <p:nvPr/>
        </p:nvSpPr>
        <p:spPr>
          <a:xfrm>
            <a:off x="400050" y="6389303"/>
            <a:ext cx="807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>
                <a:solidFill>
                  <a:schemeClr val="bg1"/>
                </a:solidFill>
                <a:latin typeface="Aptos" panose="020B0004020202020204" pitchFamily="34" charset="0"/>
              </a:rPr>
              <a:t>THE UNIFIED JUDICIAL SYSTEM OF PENNSYLVANIA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F270C0-1EA6-24C5-ACC2-C852971E5C8A}"/>
              </a:ext>
            </a:extLst>
          </p:cNvPr>
          <p:cNvCxnSpPr/>
          <p:nvPr/>
        </p:nvCxnSpPr>
        <p:spPr>
          <a:xfrm>
            <a:off x="0" y="6184758"/>
            <a:ext cx="1219200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1CD4394-179A-AC4F-FE88-D4331892DC3F}"/>
              </a:ext>
            </a:extLst>
          </p:cNvPr>
          <p:cNvSpPr/>
          <p:nvPr/>
        </p:nvSpPr>
        <p:spPr>
          <a:xfrm>
            <a:off x="11306174" y="6188870"/>
            <a:ext cx="885826" cy="669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EDFFF15B-15ED-4BAE-F3DA-367FABA5B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190" y="6267449"/>
            <a:ext cx="631510" cy="526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4DEF90-BD44-E986-5EB1-D86989C3239F}"/>
              </a:ext>
            </a:extLst>
          </p:cNvPr>
          <p:cNvSpPr txBox="1"/>
          <p:nvPr/>
        </p:nvSpPr>
        <p:spPr>
          <a:xfrm>
            <a:off x="268636" y="296785"/>
            <a:ext cx="113995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Engravers MT" panose="02090707080505020304" pitchFamily="18" charset="77"/>
              </a:rPr>
              <a:t>Methods of Constitutional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405304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396B3-C920-7050-E2B6-8F8FAF6DF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B88E9E-A2F9-B80D-33E2-EA8021BE4E37}"/>
              </a:ext>
            </a:extLst>
          </p:cNvPr>
          <p:cNvCxnSpPr/>
          <p:nvPr/>
        </p:nvCxnSpPr>
        <p:spPr>
          <a:xfrm>
            <a:off x="0" y="6188870"/>
            <a:ext cx="1219200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0F9ADC9-E861-FA47-2B28-AB26E8F553E5}"/>
              </a:ext>
            </a:extLst>
          </p:cNvPr>
          <p:cNvSpPr txBox="1"/>
          <p:nvPr/>
        </p:nvSpPr>
        <p:spPr>
          <a:xfrm>
            <a:off x="297785" y="1933204"/>
            <a:ext cx="10643117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US" sz="1600" dirty="0"/>
              <a:t>Constitution Day isn't just a date on the calendar; it's a reminder of our civic duties. 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Constitution Day is an opportunity to educate everyone about the Constitution’s role and the judiciary’s responsibilities.</a:t>
            </a:r>
          </a:p>
          <a:p>
            <a:pPr lvl="0"/>
            <a:r>
              <a:rPr lang="en-US" sz="1600" dirty="0"/>
              <a:t> </a:t>
            </a:r>
          </a:p>
          <a:p>
            <a:pPr lvl="0"/>
            <a:r>
              <a:rPr lang="en-US" sz="1600" dirty="0"/>
              <a:t>Because of the Constitution, we have rights, responsibilities and a government that is responsible to the people.</a:t>
            </a:r>
          </a:p>
          <a:p>
            <a:r>
              <a:rPr lang="en-US" sz="1600" dirty="0"/>
              <a:t> </a:t>
            </a:r>
          </a:p>
          <a:p>
            <a:pPr lvl="0"/>
            <a:r>
              <a:rPr lang="en-US" sz="1600" dirty="0"/>
              <a:t>By honoring this day, we remember our rights and responsibilities as citizens – for example, the right to vote, </a:t>
            </a:r>
            <a:br>
              <a:rPr lang="en-US" sz="1600" dirty="0"/>
            </a:br>
            <a:r>
              <a:rPr lang="en-US" sz="1600" dirty="0"/>
              <a:t>to speak up and to follow our own beliefs. </a:t>
            </a:r>
          </a:p>
          <a:p>
            <a:pPr lvl="0"/>
            <a:endParaRPr lang="en-US" sz="1600" dirty="0"/>
          </a:p>
          <a:p>
            <a:r>
              <a:rPr lang="en-US" sz="1600" dirty="0"/>
              <a:t> </a:t>
            </a:r>
          </a:p>
          <a:p>
            <a:pPr lvl="0"/>
            <a:r>
              <a:rPr lang="en-US" dirty="0">
                <a:latin typeface="Engravers MT" panose="02090707080505020304" pitchFamily="18" charset="77"/>
              </a:rPr>
              <a:t>Happy Constitution Day!</a:t>
            </a:r>
          </a:p>
          <a:p>
            <a:pPr lvl="0"/>
            <a:r>
              <a:rPr lang="en-US" sz="1600" b="1" u="sng" dirty="0">
                <a:solidFill>
                  <a:srgbClr val="215F9A"/>
                </a:solidFill>
                <a:hlinkClick r:id="rId3"/>
              </a:rPr>
              <a:t>Interactive Quiz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5EE1D2-4195-22A7-8295-7DDE88380AC9}"/>
              </a:ext>
            </a:extLst>
          </p:cNvPr>
          <p:cNvSpPr/>
          <p:nvPr/>
        </p:nvSpPr>
        <p:spPr>
          <a:xfrm>
            <a:off x="-1" y="6188870"/>
            <a:ext cx="11306175" cy="66913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3A2E5-439C-B603-2415-CE909C66E697}"/>
              </a:ext>
            </a:extLst>
          </p:cNvPr>
          <p:cNvSpPr txBox="1"/>
          <p:nvPr/>
        </p:nvSpPr>
        <p:spPr>
          <a:xfrm>
            <a:off x="400050" y="6389303"/>
            <a:ext cx="807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>
                <a:solidFill>
                  <a:schemeClr val="bg1"/>
                </a:solidFill>
                <a:latin typeface="Aptos" panose="020B0004020202020204" pitchFamily="34" charset="0"/>
              </a:rPr>
              <a:t>THE UNIFIED JUDICIAL SYSTEM OF PENNSYLVANIA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AE8E5C-6006-2E54-239C-F132723B7108}"/>
              </a:ext>
            </a:extLst>
          </p:cNvPr>
          <p:cNvCxnSpPr/>
          <p:nvPr/>
        </p:nvCxnSpPr>
        <p:spPr>
          <a:xfrm>
            <a:off x="0" y="6184758"/>
            <a:ext cx="1219200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00553B1-2085-FA36-47FC-B1592E4E41DB}"/>
              </a:ext>
            </a:extLst>
          </p:cNvPr>
          <p:cNvSpPr/>
          <p:nvPr/>
        </p:nvSpPr>
        <p:spPr>
          <a:xfrm>
            <a:off x="11306174" y="6188870"/>
            <a:ext cx="885826" cy="669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842F71C-2FD8-EAF3-9403-F4F86DAB6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190" y="6267449"/>
            <a:ext cx="631510" cy="526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25E39B-73C2-3E8E-0D49-25608AF21BCA}"/>
              </a:ext>
            </a:extLst>
          </p:cNvPr>
          <p:cNvSpPr txBox="1"/>
          <p:nvPr/>
        </p:nvSpPr>
        <p:spPr>
          <a:xfrm>
            <a:off x="297785" y="321255"/>
            <a:ext cx="9640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Engravers MT" panose="02090707080505020304" pitchFamily="18" charset="77"/>
              </a:rPr>
              <a:t>Civic Education &amp; 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238358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04ADD-F0FF-848C-8468-4D5E250C2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2F0896-5057-2A08-E29E-111365298720}"/>
              </a:ext>
            </a:extLst>
          </p:cNvPr>
          <p:cNvCxnSpPr/>
          <p:nvPr/>
        </p:nvCxnSpPr>
        <p:spPr>
          <a:xfrm>
            <a:off x="0" y="6188870"/>
            <a:ext cx="1219200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494DF1-37F1-3D6D-132E-2C568FFD30C6}"/>
              </a:ext>
            </a:extLst>
          </p:cNvPr>
          <p:cNvSpPr txBox="1"/>
          <p:nvPr/>
        </p:nvSpPr>
        <p:spPr>
          <a:xfrm>
            <a:off x="0" y="425110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For additional resources, check out the Pa Courts’ civics education toolkit at </a:t>
            </a:r>
            <a:r>
              <a:rPr lang="en-US" sz="3600" dirty="0">
                <a:solidFill>
                  <a:srgbClr val="215F9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www.pacourts.us/civics-ed</a:t>
            </a:r>
            <a:endParaRPr lang="en-US" sz="3600" dirty="0">
              <a:solidFill>
                <a:srgbClr val="215F9A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51C735-AA56-4259-A08E-563213568700}"/>
              </a:ext>
            </a:extLst>
          </p:cNvPr>
          <p:cNvSpPr/>
          <p:nvPr/>
        </p:nvSpPr>
        <p:spPr>
          <a:xfrm>
            <a:off x="-1" y="6188870"/>
            <a:ext cx="11306175" cy="66913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7F66A-B20E-E294-A7F2-4E3A933A22CB}"/>
              </a:ext>
            </a:extLst>
          </p:cNvPr>
          <p:cNvSpPr txBox="1"/>
          <p:nvPr/>
        </p:nvSpPr>
        <p:spPr>
          <a:xfrm>
            <a:off x="400050" y="6389303"/>
            <a:ext cx="807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>
                <a:solidFill>
                  <a:schemeClr val="bg1"/>
                </a:solidFill>
                <a:latin typeface="Aptos" panose="020B0004020202020204" pitchFamily="34" charset="0"/>
              </a:rPr>
              <a:t>THE UNIFIED JUDICIAL SYSTEM OF PENNSYLVANIA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0567AC-82B6-BCB7-5FD4-BFE6644FC589}"/>
              </a:ext>
            </a:extLst>
          </p:cNvPr>
          <p:cNvCxnSpPr/>
          <p:nvPr/>
        </p:nvCxnSpPr>
        <p:spPr>
          <a:xfrm>
            <a:off x="0" y="6184758"/>
            <a:ext cx="12192000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64E5216-5580-2B93-EAAE-798AFB47CC54}"/>
              </a:ext>
            </a:extLst>
          </p:cNvPr>
          <p:cNvSpPr/>
          <p:nvPr/>
        </p:nvSpPr>
        <p:spPr>
          <a:xfrm>
            <a:off x="11306174" y="6188870"/>
            <a:ext cx="885826" cy="669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906EBFBE-EC67-BD34-3A75-05E5934BF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190" y="6267449"/>
            <a:ext cx="631510" cy="526259"/>
          </a:xfrm>
          <a:prstGeom prst="rect">
            <a:avLst/>
          </a:prstGeom>
        </p:spPr>
      </p:pic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1737A01F-1627-7D97-3E1F-0E1332239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9" y="740091"/>
            <a:ext cx="3489202" cy="290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582</Words>
  <Application>Microsoft Macintosh PowerPoint</Application>
  <PresentationFormat>Widescreen</PresentationFormat>
  <Paragraphs>74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Engravers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Gretchen Smith</dc:creator>
  <cp:lastModifiedBy>Gretchen Smith</cp:lastModifiedBy>
  <cp:revision>3</cp:revision>
  <dcterms:created xsi:type="dcterms:W3CDTF">2025-02-12T15:43:43Z</dcterms:created>
  <dcterms:modified xsi:type="dcterms:W3CDTF">2025-09-16T13:46:12Z</dcterms:modified>
</cp:coreProperties>
</file>