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67" r:id="rId7"/>
    <p:sldId id="268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AE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CE0830-89DD-3993-0303-67796787C7AC}" v="37" dt="2024-09-25T13:20:26.8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3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ACDEE5E-5C96-0A66-0945-3D3F5D04AD2C}"/>
              </a:ext>
            </a:extLst>
          </p:cNvPr>
          <p:cNvSpPr/>
          <p:nvPr/>
        </p:nvSpPr>
        <p:spPr>
          <a:xfrm>
            <a:off x="2391249" y="2215957"/>
            <a:ext cx="7252049" cy="205150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A0034E89-1952-5288-08A0-70A4A73BE39E}"/>
              </a:ext>
            </a:extLst>
          </p:cNvPr>
          <p:cNvSpPr>
            <a:spLocks noGrp="1"/>
          </p:cNvSpPr>
          <p:nvPr/>
        </p:nvSpPr>
        <p:spPr>
          <a:xfrm>
            <a:off x="4007" y="2247081"/>
            <a:ext cx="12186837" cy="183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i="0" cap="none">
                <a:solidFill>
                  <a:schemeClr val="tx1"/>
                </a:solidFill>
                <a:latin typeface="Georgia Pro"/>
                <a:cs typeface="Times New Roman"/>
              </a:rPr>
              <a:t>The</a:t>
            </a:r>
            <a:r>
              <a:rPr lang="en-US" sz="5400" i="0" kern="1200" cap="none" baseline="0">
                <a:solidFill>
                  <a:schemeClr val="tx1"/>
                </a:solidFill>
                <a:latin typeface="Georgia Pro"/>
                <a:cs typeface="Times New Roman"/>
              </a:rPr>
              <a:t> Superior Court </a:t>
            </a:r>
            <a:br>
              <a:rPr lang="en-US" sz="5400" i="0" kern="1200" cap="none" baseline="0">
                <a:latin typeface="Georgia Pro"/>
              </a:rPr>
            </a:br>
            <a:r>
              <a:rPr lang="en-US" sz="5400" i="0" cap="none">
                <a:solidFill>
                  <a:schemeClr val="tx1"/>
                </a:solidFill>
                <a:latin typeface="Georgia Pro"/>
                <a:cs typeface="Times New Roman"/>
              </a:rPr>
              <a:t>of</a:t>
            </a:r>
            <a:r>
              <a:rPr lang="en-US" sz="5400" i="0" kern="1200" cap="none" baseline="0">
                <a:solidFill>
                  <a:schemeClr val="tx1"/>
                </a:solidFill>
                <a:latin typeface="Georgia Pro"/>
                <a:cs typeface="Times New Roman"/>
              </a:rPr>
              <a:t> Pennsylvania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567BB1-DE65-01F2-06B9-0D0368E2681B}"/>
              </a:ext>
            </a:extLst>
          </p:cNvPr>
          <p:cNvSpPr/>
          <p:nvPr/>
        </p:nvSpPr>
        <p:spPr>
          <a:xfrm>
            <a:off x="2494917" y="2325300"/>
            <a:ext cx="7049063" cy="183319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666281-B811-CEB4-FA1E-38C680D72C5E}"/>
              </a:ext>
            </a:extLst>
          </p:cNvPr>
          <p:cNvSpPr/>
          <p:nvPr/>
        </p:nvSpPr>
        <p:spPr>
          <a:xfrm>
            <a:off x="0" y="1333499"/>
            <a:ext cx="12194005" cy="4901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9FADB21A-6C57-F5C9-A306-5C004CB13600}"/>
              </a:ext>
            </a:extLst>
          </p:cNvPr>
          <p:cNvSpPr>
            <a:spLocks noGrp="1"/>
          </p:cNvSpPr>
          <p:nvPr/>
        </p:nvSpPr>
        <p:spPr>
          <a:xfrm>
            <a:off x="866088" y="1937038"/>
            <a:ext cx="10366948" cy="376728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>
                <a:solidFill>
                  <a:schemeClr val="tx1"/>
                </a:solidFill>
                <a:latin typeface="Georgia Pro"/>
              </a:rPr>
              <a:t>The Superior Court </a:t>
            </a:r>
            <a:r>
              <a:rPr lang="en-US" sz="2800" b="1">
                <a:solidFill>
                  <a:schemeClr val="tx1"/>
                </a:solidFill>
                <a:latin typeface="Georgia Pro Semibold"/>
              </a:rPr>
              <a:t>hears appeals</a:t>
            </a:r>
            <a:r>
              <a:rPr lang="en-US" sz="2800" b="1">
                <a:solidFill>
                  <a:schemeClr val="tx1"/>
                </a:solidFill>
                <a:latin typeface="Georgia Pro"/>
              </a:rPr>
              <a:t> </a:t>
            </a:r>
            <a:r>
              <a:rPr lang="en-US" sz="2800">
                <a:solidFill>
                  <a:schemeClr val="tx1"/>
                </a:solidFill>
                <a:latin typeface="Georgia Pro"/>
              </a:rPr>
              <a:t>from the Courts of Common Pleas in Pennsylvania’s 67 counties to </a:t>
            </a:r>
            <a:r>
              <a:rPr lang="en-US" sz="2800" b="1">
                <a:solidFill>
                  <a:schemeClr val="tx1"/>
                </a:solidFill>
                <a:latin typeface="Georgia Pro Semibold"/>
              </a:rPr>
              <a:t>determine if errors were made at the trial court level. </a:t>
            </a:r>
            <a:endParaRPr lang="en-US">
              <a:solidFill>
                <a:schemeClr val="tx1"/>
              </a:solidFill>
              <a:latin typeface="Georgia Pro Semibold"/>
            </a:endParaRP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chemeClr val="tx1"/>
                </a:solidFill>
                <a:latin typeface="Georgia Pro"/>
              </a:rPr>
              <a:t>Virtually all criminal and most civil appeals come to the Superior Court </a:t>
            </a:r>
            <a:r>
              <a:rPr lang="en-US" sz="2400" i="1">
                <a:solidFill>
                  <a:schemeClr val="tx1"/>
                </a:solidFill>
                <a:latin typeface="Georgia Pro"/>
              </a:rPr>
              <a:t>– </a:t>
            </a:r>
          </a:p>
          <a:p>
            <a:pPr>
              <a:lnSpc>
                <a:spcPct val="150000"/>
              </a:lnSpc>
            </a:pPr>
            <a:r>
              <a:rPr lang="en-US" sz="2400" i="1">
                <a:solidFill>
                  <a:schemeClr val="tx1"/>
                </a:solidFill>
                <a:latin typeface="Georgia Pro"/>
              </a:rPr>
              <a:t>one of the busiest and most productive appellate courts in the country.</a:t>
            </a:r>
          </a:p>
        </p:txBody>
      </p:sp>
    </p:spTree>
    <p:extLst>
      <p:ext uri="{BB962C8B-B14F-4D97-AF65-F5344CB8AC3E}">
        <p14:creationId xmlns:p14="http://schemas.microsoft.com/office/powerpoint/2010/main" val="2113754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3AF127-9841-E406-0958-DA98804885C5}"/>
              </a:ext>
            </a:extLst>
          </p:cNvPr>
          <p:cNvSpPr/>
          <p:nvPr/>
        </p:nvSpPr>
        <p:spPr>
          <a:xfrm>
            <a:off x="0" y="1903970"/>
            <a:ext cx="12194005" cy="2464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E5D5C9-357A-6FFB-E39E-6BBA5095D0E8}"/>
              </a:ext>
            </a:extLst>
          </p:cNvPr>
          <p:cNvSpPr txBox="1"/>
          <p:nvPr/>
        </p:nvSpPr>
        <p:spPr>
          <a:xfrm>
            <a:off x="3807" y="2338908"/>
            <a:ext cx="12186700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>
                <a:latin typeface="Georgia Pro"/>
              </a:rPr>
              <a:t>Since 2018, The Court Has Disposed of ​</a:t>
            </a:r>
            <a:br>
              <a:rPr lang="en-US" sz="4400">
                <a:latin typeface="Georgia Pro"/>
              </a:rPr>
            </a:br>
            <a:r>
              <a:rPr lang="en-US" sz="4400" b="1">
                <a:latin typeface="Georgia Pro Semibold"/>
              </a:rPr>
              <a:t>5,500-8,000 Cases Per Year</a:t>
            </a:r>
            <a:r>
              <a:rPr lang="en-US" sz="4400">
                <a:latin typeface="Georgia Pro Semibold"/>
              </a:rPr>
              <a:t>.​</a:t>
            </a:r>
          </a:p>
        </p:txBody>
      </p:sp>
    </p:spTree>
    <p:extLst>
      <p:ext uri="{BB962C8B-B14F-4D97-AF65-F5344CB8AC3E}">
        <p14:creationId xmlns:p14="http://schemas.microsoft.com/office/powerpoint/2010/main" val="121869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100723C-97E1-E42A-1480-3823B5D443F1}"/>
              </a:ext>
            </a:extLst>
          </p:cNvPr>
          <p:cNvSpPr/>
          <p:nvPr/>
        </p:nvSpPr>
        <p:spPr>
          <a:xfrm>
            <a:off x="0" y="270710"/>
            <a:ext cx="12194005" cy="6280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9C1BC2-616D-5DED-C95B-1C29C450A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049" y="489858"/>
            <a:ext cx="6928497" cy="5747657"/>
          </a:xfrm>
          <a:prstGeom prst="rect">
            <a:avLst/>
          </a:prstGeom>
        </p:spPr>
      </p:pic>
      <p:sp>
        <p:nvSpPr>
          <p:cNvPr id="5" name="TextBox 13">
            <a:extLst>
              <a:ext uri="{FF2B5EF4-FFF2-40B4-BE49-F238E27FC236}">
                <a16:creationId xmlns:a16="http://schemas.microsoft.com/office/drawing/2014/main" id="{E13C576A-EE06-85A3-D33A-CDB10FBB41B4}"/>
              </a:ext>
            </a:extLst>
          </p:cNvPr>
          <p:cNvSpPr txBox="1"/>
          <p:nvPr/>
        </p:nvSpPr>
        <p:spPr>
          <a:xfrm>
            <a:off x="8925011" y="5524589"/>
            <a:ext cx="304143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/>
              <a:t>Magisterial District Courts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33452355-1300-22FB-3BFB-D9104307F2E8}"/>
              </a:ext>
            </a:extLst>
          </p:cNvPr>
          <p:cNvSpPr txBox="1"/>
          <p:nvPr/>
        </p:nvSpPr>
        <p:spPr>
          <a:xfrm>
            <a:off x="8066653" y="4035591"/>
            <a:ext cx="3135369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/>
              <a:t>Courts of Common Pleas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A82CE969-EA8C-2A2D-51B6-B2F007E1C13D}"/>
              </a:ext>
            </a:extLst>
          </p:cNvPr>
          <p:cNvSpPr txBox="1"/>
          <p:nvPr/>
        </p:nvSpPr>
        <p:spPr>
          <a:xfrm>
            <a:off x="264087" y="2413682"/>
            <a:ext cx="293156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>
                <a:latin typeface="Georgia Pro"/>
              </a:rPr>
              <a:t>Superior Court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27FB298-DD9A-0DB6-4E6C-2D8C465FEB94}"/>
              </a:ext>
            </a:extLst>
          </p:cNvPr>
          <p:cNvCxnSpPr>
            <a:cxnSpLocks/>
          </p:cNvCxnSpPr>
          <p:nvPr/>
        </p:nvCxnSpPr>
        <p:spPr>
          <a:xfrm flipH="1" flipV="1">
            <a:off x="3242797" y="2686525"/>
            <a:ext cx="1347355" cy="146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22">
            <a:extLst>
              <a:ext uri="{FF2B5EF4-FFF2-40B4-BE49-F238E27FC236}">
                <a16:creationId xmlns:a16="http://schemas.microsoft.com/office/drawing/2014/main" id="{8594A00F-10A0-4B3B-0F2A-77205DD6002A}"/>
              </a:ext>
            </a:extLst>
          </p:cNvPr>
          <p:cNvSpPr txBox="1"/>
          <p:nvPr/>
        </p:nvSpPr>
        <p:spPr>
          <a:xfrm>
            <a:off x="7141234" y="2564556"/>
            <a:ext cx="2808036" cy="410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/>
              <a:t>Commonwealth Court</a:t>
            </a: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F5B69722-349B-4074-0DF9-E619585B6714}"/>
              </a:ext>
            </a:extLst>
          </p:cNvPr>
          <p:cNvSpPr txBox="1"/>
          <p:nvPr/>
        </p:nvSpPr>
        <p:spPr>
          <a:xfrm>
            <a:off x="6351649" y="1161942"/>
            <a:ext cx="1976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/>
              <a:t>Supreme Court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7FF995E-2FAF-9C65-D88E-EB970DF3F5DA}"/>
              </a:ext>
            </a:extLst>
          </p:cNvPr>
          <p:cNvCxnSpPr/>
          <p:nvPr/>
        </p:nvCxnSpPr>
        <p:spPr>
          <a:xfrm>
            <a:off x="5194062" y="1352550"/>
            <a:ext cx="1153885" cy="108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25F3D7A-7C5D-5935-A105-DB7AAA3D279B}"/>
              </a:ext>
            </a:extLst>
          </p:cNvPr>
          <p:cNvCxnSpPr>
            <a:cxnSpLocks/>
          </p:cNvCxnSpPr>
          <p:nvPr/>
        </p:nvCxnSpPr>
        <p:spPr>
          <a:xfrm>
            <a:off x="5999605" y="2756807"/>
            <a:ext cx="1153885" cy="108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07E25C3-C78F-1E24-BD6A-734CD45358E6}"/>
              </a:ext>
            </a:extLst>
          </p:cNvPr>
          <p:cNvCxnSpPr>
            <a:cxnSpLocks/>
          </p:cNvCxnSpPr>
          <p:nvPr/>
        </p:nvCxnSpPr>
        <p:spPr>
          <a:xfrm>
            <a:off x="6914004" y="4226378"/>
            <a:ext cx="1153885" cy="108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053B7CC-1C91-667E-0854-62F376E2C8CD}"/>
              </a:ext>
            </a:extLst>
          </p:cNvPr>
          <p:cNvCxnSpPr>
            <a:cxnSpLocks/>
          </p:cNvCxnSpPr>
          <p:nvPr/>
        </p:nvCxnSpPr>
        <p:spPr>
          <a:xfrm>
            <a:off x="7686890" y="5717721"/>
            <a:ext cx="1153885" cy="108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444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15AAA3B-AF0D-587B-BA25-E4714283B758}"/>
              </a:ext>
            </a:extLst>
          </p:cNvPr>
          <p:cNvSpPr/>
          <p:nvPr/>
        </p:nvSpPr>
        <p:spPr>
          <a:xfrm>
            <a:off x="-1" y="869461"/>
            <a:ext cx="12194005" cy="5165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3ED158-D17C-C249-68D0-DEB6F71DA921}"/>
              </a:ext>
            </a:extLst>
          </p:cNvPr>
          <p:cNvSpPr>
            <a:spLocks noGrp="1"/>
          </p:cNvSpPr>
          <p:nvPr/>
        </p:nvSpPr>
        <p:spPr>
          <a:xfrm>
            <a:off x="165340" y="650889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0" cap="none">
                <a:solidFill>
                  <a:schemeClr val="tx1"/>
                </a:solidFill>
                <a:latin typeface="Georgia Pro"/>
              </a:rPr>
              <a:t>Timeline of the Court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A13834-16BD-ECCD-A46C-A161A6689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4" y="1808838"/>
            <a:ext cx="12163246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893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23F63F2-1998-FF3A-83E2-14B5EAECF61F}"/>
              </a:ext>
            </a:extLst>
          </p:cNvPr>
          <p:cNvSpPr/>
          <p:nvPr/>
        </p:nvSpPr>
        <p:spPr>
          <a:xfrm>
            <a:off x="3978646" y="-515"/>
            <a:ext cx="8215359" cy="68610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/>
        </p:nvSpPr>
        <p:spPr>
          <a:xfrm>
            <a:off x="4517194" y="-421"/>
            <a:ext cx="6940607" cy="1231955"/>
          </a:xfrm>
          <a:prstGeom prst="rect">
            <a:avLst/>
          </a:prstGeom>
          <a:noFill/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0" cap="none">
                <a:solidFill>
                  <a:schemeClr val="tx1"/>
                </a:solidFill>
                <a:latin typeface="Georgia Pro"/>
              </a:rPr>
              <a:t>About the Court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/>
        </p:nvSpPr>
        <p:spPr>
          <a:xfrm>
            <a:off x="4517193" y="1563241"/>
            <a:ext cx="6941703" cy="429768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Established by the Pennsylvania General Assembly in </a:t>
            </a:r>
            <a:r>
              <a:rPr lang="en-US" b="1">
                <a:solidFill>
                  <a:schemeClr val="tx1"/>
                </a:solidFill>
              </a:rPr>
              <a:t>1895</a:t>
            </a:r>
            <a:r>
              <a:rPr lang="en-US">
                <a:solidFill>
                  <a:schemeClr val="tx1"/>
                </a:solidFill>
              </a:rPr>
              <a:t> to hear appeals from the Courts of Common Pleas</a:t>
            </a:r>
          </a:p>
          <a:p>
            <a:r>
              <a:rPr lang="en-US">
                <a:solidFill>
                  <a:schemeClr val="tx1"/>
                </a:solidFill>
              </a:rPr>
              <a:t>Since that time, the scope of the Court has evolved and today it </a:t>
            </a:r>
            <a:r>
              <a:rPr lang="en-US" b="1">
                <a:solidFill>
                  <a:schemeClr val="tx1"/>
                </a:solidFill>
              </a:rPr>
              <a:t>decides appeals touching almost every aspect of life and commerce in the state </a:t>
            </a:r>
            <a:r>
              <a:rPr lang="en-US">
                <a:solidFill>
                  <a:schemeClr val="tx1"/>
                </a:solidFill>
              </a:rPr>
              <a:t>including: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family law matters such as child custody, visitation, adoption, divorce and support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criminal cases</a:t>
            </a:r>
          </a:p>
          <a:p>
            <a:pPr lvl="1"/>
            <a:r>
              <a:rPr lang="en-US">
                <a:solidFill>
                  <a:schemeClr val="tx1"/>
                </a:solidFill>
              </a:rPr>
              <a:t>matters concerning wills and estates, property disputes and those involving damages for breach of contract or personal injury </a:t>
            </a:r>
          </a:p>
        </p:txBody>
      </p:sp>
    </p:spTree>
    <p:extLst>
      <p:ext uri="{BB962C8B-B14F-4D97-AF65-F5344CB8AC3E}">
        <p14:creationId xmlns:p14="http://schemas.microsoft.com/office/powerpoint/2010/main" val="2176616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D756ED-9EC2-90F7-8F70-ABEEF43B3665}"/>
              </a:ext>
            </a:extLst>
          </p:cNvPr>
          <p:cNvSpPr/>
          <p:nvPr/>
        </p:nvSpPr>
        <p:spPr>
          <a:xfrm>
            <a:off x="1799" y="-1"/>
            <a:ext cx="6711668" cy="6860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=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14C27C8-165C-5513-DB4B-9D840097C545}"/>
              </a:ext>
            </a:extLst>
          </p:cNvPr>
          <p:cNvSpPr>
            <a:spLocks noGrp="1"/>
          </p:cNvSpPr>
          <p:nvPr/>
        </p:nvSpPr>
        <p:spPr>
          <a:xfrm>
            <a:off x="458893" y="276686"/>
            <a:ext cx="6152242" cy="108116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0" cap="none">
                <a:solidFill>
                  <a:schemeClr val="tx1"/>
                </a:solidFill>
                <a:latin typeface="Georgia Pro"/>
              </a:rPr>
              <a:t>How Does the Court Operate?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3302BFD-960F-CBB3-E984-CDC12813A10C}"/>
              </a:ext>
            </a:extLst>
          </p:cNvPr>
          <p:cNvSpPr>
            <a:spLocks noGrp="1"/>
          </p:cNvSpPr>
          <p:nvPr/>
        </p:nvSpPr>
        <p:spPr>
          <a:xfrm>
            <a:off x="253482" y="2090255"/>
            <a:ext cx="5179971" cy="15838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+mj-lt"/>
              <a:buAutoNum type="arabicPeriod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+mj-lt"/>
              <a:buAutoNum type="alphaLcPeriod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+mj-lt"/>
              <a:buAutoNum type="arabicParenR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+mj-lt"/>
              <a:buAutoNum type="alphaLcParenR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2885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+mj-lt"/>
              <a:buAutoNum type="romanLcPeriod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>
              <a:buFont typeface="Arial" panose="020B0604020202020204" pitchFamily="34" charset="0"/>
              <a:buChar char="•"/>
            </a:pPr>
            <a:endParaRPr lang="en-US" sz="16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/>
          </a:p>
          <a:p>
            <a:pPr indent="-22860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FD08EE-6374-4F1B-E257-92EADC604DA8}"/>
              </a:ext>
            </a:extLst>
          </p:cNvPr>
          <p:cNvSpPr txBox="1"/>
          <p:nvPr/>
        </p:nvSpPr>
        <p:spPr>
          <a:xfrm>
            <a:off x="455364" y="1446882"/>
            <a:ext cx="5965634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/>
              <a:t>The Court’s current judges exercise statewide jurisdiction and maintain chambers in locations of their choice. </a:t>
            </a:r>
            <a:endParaRPr lang="en-US"/>
          </a:p>
          <a:p>
            <a:endParaRPr lang="en-US" sz="1600"/>
          </a:p>
          <a:p>
            <a:r>
              <a:rPr lang="en-US" sz="1600"/>
              <a:t>The judges sit primarily in three-judge panels and decide cases that are either argued orally or submitted on briefs alone.</a:t>
            </a:r>
            <a:endParaRPr lang="en-US"/>
          </a:p>
          <a:p>
            <a:endParaRPr lang="en-US" sz="1600"/>
          </a:p>
          <a:p>
            <a:r>
              <a:rPr lang="en-US" sz="1600"/>
              <a:t>Several times a year, the commissioned Judges sit </a:t>
            </a:r>
            <a:r>
              <a:rPr lang="en-US" sz="1600" b="1" i="1" err="1"/>
              <a:t>en</a:t>
            </a:r>
            <a:r>
              <a:rPr lang="en-US" sz="1600" b="1" i="1"/>
              <a:t> banc</a:t>
            </a:r>
            <a:r>
              <a:rPr lang="en-US" sz="1600"/>
              <a:t>, which means that nine judges decide appeals that have been deemed to carry statewide importance, either as a result of a litigant’s application or upon the Court’s own determination.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EDA649-8DF5-4D89-15BF-F14F512A3130}"/>
              </a:ext>
            </a:extLst>
          </p:cNvPr>
          <p:cNvSpPr txBox="1"/>
          <p:nvPr/>
        </p:nvSpPr>
        <p:spPr>
          <a:xfrm>
            <a:off x="455627" y="4462020"/>
            <a:ext cx="5962452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/>
              <a:t>Appeals Docket – 92%</a:t>
            </a:r>
          </a:p>
          <a:p>
            <a:pPr marL="285750" indent="-285750">
              <a:buFont typeface="Arial"/>
              <a:buChar char="•"/>
            </a:pP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Wiretap Docket – 1.2%</a:t>
            </a:r>
          </a:p>
          <a:p>
            <a:pPr marL="285750" indent="-285750">
              <a:buFont typeface="Arial"/>
              <a:buChar char="•"/>
            </a:pP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Miscellaneous Docket – 6.8%</a:t>
            </a:r>
          </a:p>
        </p:txBody>
      </p:sp>
    </p:spTree>
    <p:extLst>
      <p:ext uri="{BB962C8B-B14F-4D97-AF65-F5344CB8AC3E}">
        <p14:creationId xmlns:p14="http://schemas.microsoft.com/office/powerpoint/2010/main" val="2964221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05F72E-94AC-3DB1-DB8A-0C8C5D2C2A89}"/>
              </a:ext>
            </a:extLst>
          </p:cNvPr>
          <p:cNvSpPr/>
          <p:nvPr/>
        </p:nvSpPr>
        <p:spPr>
          <a:xfrm>
            <a:off x="4627" y="775882"/>
            <a:ext cx="12184493" cy="5452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CFF2DF-0C05-1A23-23E5-009CDB420FB2}"/>
              </a:ext>
            </a:extLst>
          </p:cNvPr>
          <p:cNvSpPr>
            <a:spLocks noGrp="1"/>
          </p:cNvSpPr>
          <p:nvPr/>
        </p:nvSpPr>
        <p:spPr>
          <a:xfrm>
            <a:off x="217993" y="662829"/>
            <a:ext cx="5196536" cy="79649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0" cap="none" dirty="0">
                <a:solidFill>
                  <a:schemeClr val="tx1"/>
                </a:solidFill>
                <a:latin typeface="Georgia Pro"/>
              </a:rPr>
              <a:t>Who is the Superior Court?</a:t>
            </a:r>
          </a:p>
        </p:txBody>
      </p:sp>
      <p:pic>
        <p:nvPicPr>
          <p:cNvPr id="5" name="Picture 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E20689B3-EE6C-E440-1B8D-2B77AF47EE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939" y="1481240"/>
            <a:ext cx="6956121" cy="463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323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DA91E87-3B57-F151-C785-DA72C0FF4FA3}"/>
              </a:ext>
            </a:extLst>
          </p:cNvPr>
          <p:cNvSpPr/>
          <p:nvPr/>
        </p:nvSpPr>
        <p:spPr>
          <a:xfrm>
            <a:off x="-4884" y="1207528"/>
            <a:ext cx="12193234" cy="4837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/>
        </p:nvSpPr>
        <p:spPr>
          <a:xfrm>
            <a:off x="648743" y="1294433"/>
            <a:ext cx="7535462" cy="826785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0" cap="none">
                <a:solidFill>
                  <a:srgbClr val="000000"/>
                </a:solidFill>
                <a:latin typeface="Georgia Pro"/>
              </a:rPr>
              <a:t>Often the Final Arbiter of Legal Disputes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/>
        </p:nvSpPr>
        <p:spPr>
          <a:xfrm>
            <a:off x="648743" y="2128352"/>
            <a:ext cx="5028565" cy="46298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b="1" kern="1200" cap="all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cap="none">
                <a:solidFill>
                  <a:srgbClr val="000000"/>
                </a:solidFill>
                <a:latin typeface="+mj-lt"/>
              </a:rPr>
              <a:t>The Court is Made up of 15 Judges </a:t>
            </a:r>
          </a:p>
          <a:p>
            <a:endParaRPr lang="en-US" i="1">
              <a:solidFill>
                <a:srgbClr val="000000"/>
              </a:solidFill>
            </a:endParaRPr>
          </a:p>
          <a:p>
            <a:endParaRPr lang="en-US" i="1">
              <a:solidFill>
                <a:srgbClr val="000000"/>
              </a:solidFill>
            </a:endParaRPr>
          </a:p>
          <a:p>
            <a:endParaRPr lang="en-US" i="1">
              <a:solidFill>
                <a:srgbClr val="00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672C01-7811-F8F8-1074-AED5FBA44305}"/>
              </a:ext>
            </a:extLst>
          </p:cNvPr>
          <p:cNvSpPr txBox="1">
            <a:spLocks/>
          </p:cNvSpPr>
          <p:nvPr/>
        </p:nvSpPr>
        <p:spPr>
          <a:xfrm>
            <a:off x="187533" y="2699631"/>
            <a:ext cx="6548708" cy="322437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2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</a:rPr>
              <a:t>Originally was only seven judges but due to exceedingly heavy volume of appeals coming to the Court, the number of judges was increased via a constitutional amendment. </a:t>
            </a:r>
            <a:endParaRPr lang="en-US" sz="1600"/>
          </a:p>
          <a:p>
            <a:pPr marL="742950" lvl="1" indent="-285750">
              <a:buFont typeface="Arial"/>
              <a:buChar char="•"/>
            </a:pPr>
            <a:endParaRPr lang="en-US" sz="1600">
              <a:solidFill>
                <a:srgbClr val="000000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</a:rPr>
              <a:t>The </a:t>
            </a:r>
            <a:r>
              <a:rPr lang="en-US" sz="1600" b="1">
                <a:solidFill>
                  <a:srgbClr val="000000"/>
                </a:solidFill>
              </a:rPr>
              <a:t>president judge </a:t>
            </a:r>
            <a:r>
              <a:rPr lang="en-US" sz="1600">
                <a:solidFill>
                  <a:srgbClr val="000000"/>
                </a:solidFill>
              </a:rPr>
              <a:t>oversees court operations and is chosen by election of the Court to serve a five-year term.</a:t>
            </a:r>
          </a:p>
          <a:p>
            <a:pPr marL="742950" lvl="1" indent="-285750">
              <a:buFont typeface="Arial"/>
              <a:buChar char="•"/>
            </a:pPr>
            <a:endParaRPr lang="en-US" sz="1600">
              <a:solidFill>
                <a:srgbClr val="000000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</a:rPr>
              <a:t>The Court generally sits in </a:t>
            </a:r>
            <a:r>
              <a:rPr lang="en-US" sz="1600" b="1">
                <a:solidFill>
                  <a:srgbClr val="000000"/>
                </a:solidFill>
              </a:rPr>
              <a:t>three judge panels </a:t>
            </a:r>
            <a:r>
              <a:rPr lang="en-US" sz="1600">
                <a:solidFill>
                  <a:srgbClr val="000000"/>
                </a:solidFill>
              </a:rPr>
              <a:t>or </a:t>
            </a:r>
            <a:r>
              <a:rPr lang="en-US" sz="1600" b="1">
                <a:solidFill>
                  <a:srgbClr val="000000"/>
                </a:solidFill>
              </a:rPr>
              <a:t>en banc with nine judges.</a:t>
            </a:r>
            <a:endParaRPr lang="en-US" sz="1600">
              <a:solidFill>
                <a:srgbClr val="000000"/>
              </a:solidFill>
              <a:latin typeface="Aptos" panose="020B0004020202020204"/>
              <a:ea typeface="Verdana"/>
            </a:endParaRPr>
          </a:p>
          <a:p>
            <a:pPr lvl="1"/>
            <a:endParaRPr lang="en-US" sz="1600" b="1">
              <a:solidFill>
                <a:srgbClr val="000000"/>
              </a:solidFill>
              <a:latin typeface="Aptos" panose="020B0004020202020204"/>
              <a:ea typeface="Verdana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 panose="020B0004020202020204"/>
                <a:ea typeface="Verdana"/>
              </a:rPr>
              <a:t>It is the last Court to hear approximately 98% of the cases that come before it.</a:t>
            </a:r>
          </a:p>
          <a:p>
            <a:pPr lvl="1"/>
            <a:endParaRPr lang="en-US" sz="1600">
              <a:solidFill>
                <a:srgbClr val="000000"/>
              </a:solidFill>
              <a:latin typeface="Aptos" panose="020B0004020202020204"/>
              <a:ea typeface="Verdana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 panose="020B0004020202020204"/>
                <a:ea typeface="Verdana"/>
              </a:rPr>
              <a:t>All cases decided by the Superior Court can be reviewed by the Supreme Court, but are only heard in the Supreme Court’s discretion </a:t>
            </a:r>
            <a:endParaRPr lang="en-US">
              <a:latin typeface="Aptos"/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B760D32-F73C-934A-FD24-F6B03BBA7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306" y="2508388"/>
            <a:ext cx="3133648" cy="313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965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8F5D58-0CA0-D917-5E55-6285781CE796}"/>
              </a:ext>
            </a:extLst>
          </p:cNvPr>
          <p:cNvSpPr/>
          <p:nvPr/>
        </p:nvSpPr>
        <p:spPr>
          <a:xfrm>
            <a:off x="0" y="1333499"/>
            <a:ext cx="12194005" cy="5526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F8F7940-9560-E96B-A29A-9B9FCBB6D91A}"/>
              </a:ext>
            </a:extLst>
          </p:cNvPr>
          <p:cNvSpPr>
            <a:spLocks noGrp="1"/>
          </p:cNvSpPr>
          <p:nvPr/>
        </p:nvSpPr>
        <p:spPr>
          <a:xfrm>
            <a:off x="438735" y="1461631"/>
            <a:ext cx="8353198" cy="6096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0" cap="none">
                <a:solidFill>
                  <a:schemeClr val="tx1"/>
                </a:solidFill>
                <a:latin typeface="Georgia Pro"/>
              </a:rPr>
              <a:t>Senior Judges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1744374-F77C-F8B9-23AC-CA3A45C4D635}"/>
              </a:ext>
            </a:extLst>
          </p:cNvPr>
          <p:cNvSpPr>
            <a:spLocks noGrp="1"/>
          </p:cNvSpPr>
          <p:nvPr/>
        </p:nvSpPr>
        <p:spPr>
          <a:xfrm>
            <a:off x="438735" y="2318649"/>
            <a:ext cx="6026376" cy="43209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chemeClr val="tx1"/>
                </a:solidFill>
              </a:rPr>
              <a:t>Senior judges assist the Court as needed </a:t>
            </a:r>
            <a:r>
              <a:rPr lang="en-US" sz="1600">
                <a:solidFill>
                  <a:schemeClr val="tx1"/>
                </a:solidFill>
              </a:rPr>
              <a:t>and can serve until age 78. </a:t>
            </a:r>
          </a:p>
          <a:p>
            <a:r>
              <a:rPr lang="en-US" sz="1600">
                <a:solidFill>
                  <a:schemeClr val="tx1"/>
                </a:solidFill>
              </a:rPr>
              <a:t>Retired judges who serve as senior judges help ease court backlogs by targeting areas that specifically need help, whether it be from an increased caseload, an unexpected judicial vacancy or a case in which a county needs an outside judge because judges in a county have a conflict of interest. </a:t>
            </a:r>
          </a:p>
          <a:p>
            <a:r>
              <a:rPr lang="en-US" sz="1600">
                <a:solidFill>
                  <a:schemeClr val="tx1"/>
                </a:solidFill>
              </a:rPr>
              <a:t>To be eligible for senior certification, a jurist must:</a:t>
            </a:r>
          </a:p>
          <a:p>
            <a:pPr lvl="1"/>
            <a:r>
              <a:rPr lang="en-US" sz="1600">
                <a:solidFill>
                  <a:schemeClr val="tx1"/>
                </a:solidFill>
              </a:rPr>
              <a:t>have served as a judge, whether or not continuously or on the same court, by election or appointment for an aggregate period equaling 10 years</a:t>
            </a:r>
            <a:endParaRPr lang="en-US">
              <a:solidFill>
                <a:schemeClr val="tx1"/>
              </a:solidFill>
            </a:endParaRPr>
          </a:p>
          <a:p>
            <a:pPr lvl="1"/>
            <a:r>
              <a:rPr lang="en-US" sz="1600">
                <a:solidFill>
                  <a:schemeClr val="tx1"/>
                </a:solidFill>
              </a:rPr>
              <a:t>be at least 65 years of age</a:t>
            </a:r>
            <a:endParaRPr lang="en-US">
              <a:solidFill>
                <a:schemeClr val="tx1"/>
              </a:solidFill>
            </a:endParaRPr>
          </a:p>
          <a:p>
            <a:endParaRPr lang="en-US" sz="1600">
              <a:solidFill>
                <a:schemeClr val="tx1"/>
              </a:solidFill>
            </a:endParaRPr>
          </a:p>
        </p:txBody>
      </p:sp>
      <p:pic>
        <p:nvPicPr>
          <p:cNvPr id="6" name="Picture 5" descr="A person sitting at a table&#10;&#10;Description automatically generated with low confidence">
            <a:extLst>
              <a:ext uri="{FF2B5EF4-FFF2-40B4-BE49-F238E27FC236}">
                <a16:creationId xmlns:a16="http://schemas.microsoft.com/office/drawing/2014/main" id="{3351044F-EA74-3503-83F6-8590D7031E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485" y="2181880"/>
            <a:ext cx="4882462" cy="330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366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5CB8C8-6E28-8C66-96A6-399CF7B22B6E}"/>
              </a:ext>
            </a:extLst>
          </p:cNvPr>
          <p:cNvSpPr/>
          <p:nvPr/>
        </p:nvSpPr>
        <p:spPr>
          <a:xfrm>
            <a:off x="0" y="-10027"/>
            <a:ext cx="12194005" cy="55265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CF8CC8-CF71-9B27-6E0E-CB36821890AD}"/>
              </a:ext>
            </a:extLst>
          </p:cNvPr>
          <p:cNvSpPr/>
          <p:nvPr/>
        </p:nvSpPr>
        <p:spPr>
          <a:xfrm>
            <a:off x="7719992" y="1634288"/>
            <a:ext cx="3640013" cy="1031631"/>
          </a:xfrm>
          <a:prstGeom prst="rect">
            <a:avLst/>
          </a:prstGeom>
          <a:solidFill>
            <a:srgbClr val="DAAE8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AB0E9C-3304-DB61-2448-1257CD58368B}"/>
              </a:ext>
            </a:extLst>
          </p:cNvPr>
          <p:cNvSpPr/>
          <p:nvPr/>
        </p:nvSpPr>
        <p:spPr>
          <a:xfrm>
            <a:off x="7719992" y="2747982"/>
            <a:ext cx="3640013" cy="1949936"/>
          </a:xfrm>
          <a:prstGeom prst="rect">
            <a:avLst/>
          </a:prstGeom>
          <a:solidFill>
            <a:srgbClr val="DAAE8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/>
        </p:nvSpPr>
        <p:spPr>
          <a:xfrm>
            <a:off x="1064845" y="361411"/>
            <a:ext cx="4786924" cy="580051"/>
          </a:xfrm>
          <a:prstGeom prst="rect">
            <a:avLst/>
          </a:prstGeom>
          <a:noFill/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0" cap="none">
                <a:solidFill>
                  <a:schemeClr val="tx1"/>
                </a:solidFill>
                <a:latin typeface="Georgia Pro"/>
              </a:rPr>
              <a:t>How Are Judges Elected?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CFBB810-3430-2C29-1AA0-9744AA0A1AA3}"/>
              </a:ext>
            </a:extLst>
          </p:cNvPr>
          <p:cNvSpPr>
            <a:spLocks noGrp="1"/>
          </p:cNvSpPr>
          <p:nvPr/>
        </p:nvSpPr>
        <p:spPr>
          <a:xfrm>
            <a:off x="7719992" y="1702112"/>
            <a:ext cx="3638626" cy="96398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1"/>
                </a:solidFill>
                <a:latin typeface="Georgia Pro"/>
              </a:rPr>
              <a:t>Judges are elected, </a:t>
            </a:r>
            <a:br>
              <a:rPr lang="en-US">
                <a:latin typeface="Georgia Pro"/>
              </a:rPr>
            </a:br>
            <a:r>
              <a:rPr lang="en-US">
                <a:solidFill>
                  <a:schemeClr val="tx1"/>
                </a:solidFill>
                <a:latin typeface="Georgia Pro"/>
              </a:rPr>
              <a:t>not appointed, and then stand </a:t>
            </a:r>
            <a:br>
              <a:rPr lang="en-US">
                <a:latin typeface="Georgia Pro"/>
              </a:rPr>
            </a:br>
            <a:r>
              <a:rPr lang="en-US">
                <a:solidFill>
                  <a:schemeClr val="tx1"/>
                </a:solidFill>
                <a:latin typeface="Georgia Pro"/>
              </a:rPr>
              <a:t>for a retention vote.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/>
        </p:nvSpPr>
        <p:spPr>
          <a:xfrm>
            <a:off x="1060437" y="1077719"/>
            <a:ext cx="6095018" cy="443566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har char="•"/>
            </a:pPr>
            <a:r>
              <a:rPr lang="en-US" sz="1400" dirty="0">
                <a:solidFill>
                  <a:schemeClr val="tx1"/>
                </a:solidFill>
                <a:latin typeface="Aptos"/>
                <a:ea typeface="Verdana"/>
              </a:rPr>
              <a:t>The initial election is a partisan election, requiring judges to run as a member of a political party. Once a person is elected as a judge, however, they are precluded from participating in any partisan political activity.</a:t>
            </a:r>
          </a:p>
          <a:p>
            <a:pPr marL="285750" indent="-285750">
              <a:buChar char="•"/>
            </a:pPr>
            <a:r>
              <a:rPr lang="en-US" sz="1400" dirty="0">
                <a:solidFill>
                  <a:schemeClr val="tx1"/>
                </a:solidFill>
                <a:latin typeface="Aptos"/>
                <a:ea typeface="Verdana"/>
              </a:rPr>
              <a:t>As soon as a person announces their candidacy for judge, they are bound by Pennsylvania’s ethical rules that govern all Pennsylvania judges.</a:t>
            </a:r>
            <a:endParaRPr lang="en-US" sz="1400" dirty="0">
              <a:solidFill>
                <a:schemeClr val="tx1"/>
              </a:solidFill>
              <a:ea typeface="Verdana"/>
            </a:endParaRPr>
          </a:p>
          <a:p>
            <a:pPr marL="285750" indent="-285750">
              <a:buChar char="•"/>
            </a:pPr>
            <a:r>
              <a:rPr lang="en-US" sz="1300" dirty="0">
                <a:solidFill>
                  <a:schemeClr val="tx1"/>
                </a:solidFill>
                <a:ea typeface="Verdana"/>
              </a:rPr>
              <a:t>After serving a 10-year term, judges run for retention unopposed. Their names appear on the ballot in the fall election, and they are not affiliated with any political party. </a:t>
            </a:r>
            <a:endParaRPr lang="en-US" sz="1400">
              <a:solidFill>
                <a:schemeClr val="tx1"/>
              </a:solidFill>
              <a:ea typeface="Verdana"/>
            </a:endParaRPr>
          </a:p>
          <a:p>
            <a:pPr marL="742950" lvl="2" indent="-285750"/>
            <a:r>
              <a:rPr lang="en-US" sz="1400" dirty="0">
                <a:solidFill>
                  <a:schemeClr val="tx1"/>
                </a:solidFill>
              </a:rPr>
              <a:t>Voters vote “yes” to retain the judge or “no” to remove the judge. </a:t>
            </a:r>
          </a:p>
          <a:p>
            <a:pPr marL="742950" lvl="2" indent="-285750"/>
            <a:r>
              <a:rPr lang="en-US" sz="1400" dirty="0">
                <a:solidFill>
                  <a:schemeClr val="tx1"/>
                </a:solidFill>
              </a:rPr>
              <a:t>If a jurist is not retained, the governor has the authority to appoint an interim judge with two-thirds Senate approval. The position is filled permanently in the next judicial election. </a:t>
            </a:r>
          </a:p>
          <a:p>
            <a:pPr marL="742950" lvl="2" indent="-285750"/>
            <a:r>
              <a:rPr lang="en-US" sz="1400" dirty="0">
                <a:solidFill>
                  <a:schemeClr val="tx1"/>
                </a:solidFill>
              </a:rPr>
              <a:t>Retention votes only occur in the appellate, Courts of Common Pleas and Philadelphia Municipal Court. They do not occur in Magisterial District Courts.  </a:t>
            </a:r>
          </a:p>
          <a:p>
            <a:pPr marL="285750" lvl="1" indent="-285750"/>
            <a:r>
              <a:rPr lang="en-US" sz="1400" dirty="0">
                <a:solidFill>
                  <a:schemeClr val="tx1"/>
                </a:solidFill>
                <a:latin typeface="Aptos" panose="020B0004020202020204"/>
                <a:ea typeface="Verdana"/>
              </a:rPr>
              <a:t>Since 1989, judicial elections always occur in odd-numbered years. </a:t>
            </a:r>
          </a:p>
          <a:p>
            <a:pPr marL="285750" lvl="1" indent="-285750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86B103-C65F-7DA1-9DD5-C99D88475C94}"/>
              </a:ext>
            </a:extLst>
          </p:cNvPr>
          <p:cNvSpPr/>
          <p:nvPr/>
        </p:nvSpPr>
        <p:spPr>
          <a:xfrm>
            <a:off x="7798146" y="2886704"/>
            <a:ext cx="3482319" cy="16947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Georgia Pro"/>
              </a:rPr>
              <a:t>When a vacancy occurs, </a:t>
            </a:r>
            <a:r>
              <a:rPr lang="en-US" sz="1600">
                <a:solidFill>
                  <a:schemeClr val="tx1"/>
                </a:solidFill>
                <a:latin typeface="Georgia Pro"/>
              </a:rPr>
              <a:t>the governor may fill the vacancy by appointment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Georgia Pro"/>
              </a:rPr>
              <a:t>, with Senate confirmation. The appointee serves for a term ending the first Monday of January following the next municipal election.</a:t>
            </a:r>
          </a:p>
        </p:txBody>
      </p:sp>
    </p:spTree>
    <p:extLst>
      <p:ext uri="{BB962C8B-B14F-4D97-AF65-F5344CB8AC3E}">
        <p14:creationId xmlns:p14="http://schemas.microsoft.com/office/powerpoint/2010/main" val="1422959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5CD4E32-36D3-5BA2-E0D1-64E9D678C8B0}"/>
              </a:ext>
            </a:extLst>
          </p:cNvPr>
          <p:cNvSpPr/>
          <p:nvPr/>
        </p:nvSpPr>
        <p:spPr>
          <a:xfrm>
            <a:off x="2566737" y="1193130"/>
            <a:ext cx="6358690" cy="4814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38A15DE-D135-0710-9984-A0A55E960CB0}"/>
              </a:ext>
            </a:extLst>
          </p:cNvPr>
          <p:cNvSpPr>
            <a:spLocks noGrp="1"/>
          </p:cNvSpPr>
          <p:nvPr/>
        </p:nvSpPr>
        <p:spPr>
          <a:xfrm>
            <a:off x="3073833" y="1318559"/>
            <a:ext cx="5359459" cy="95238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0" cap="none">
                <a:solidFill>
                  <a:schemeClr val="tx1"/>
                </a:solidFill>
                <a:latin typeface="Georgia Pro"/>
              </a:rPr>
              <a:t>Qualifications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CC8AA23-D8D0-93BE-5C5F-103A750B0D2F}"/>
              </a:ext>
            </a:extLst>
          </p:cNvPr>
          <p:cNvSpPr>
            <a:spLocks noGrp="1"/>
          </p:cNvSpPr>
          <p:nvPr/>
        </p:nvSpPr>
        <p:spPr>
          <a:xfrm>
            <a:off x="3074742" y="2268328"/>
            <a:ext cx="5357991" cy="17797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/>
                </a:solidFill>
              </a:rPr>
              <a:t>Pa. resident and U.S. citizen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/>
                </a:solidFill>
              </a:rPr>
              <a:t>Ages 21-75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tx1"/>
                </a:solidFill>
              </a:rPr>
              <a:t>State bar member</a:t>
            </a:r>
            <a:r>
              <a:rPr lang="en-US" sz="2400" b="1">
                <a:solidFill>
                  <a:schemeClr val="tx1"/>
                </a:solidFill>
              </a:rPr>
              <a:t> </a:t>
            </a:r>
            <a:r>
              <a:rPr lang="en-US" sz="1600" i="1">
                <a:solidFill>
                  <a:schemeClr val="tx1"/>
                </a:solidFill>
              </a:rPr>
              <a:t>(except MDJs who must be members of the bar or pass a qualifying exam)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6496AD-34DA-6ACD-D55D-3DD19AE36F2D}"/>
              </a:ext>
            </a:extLst>
          </p:cNvPr>
          <p:cNvSpPr/>
          <p:nvPr/>
        </p:nvSpPr>
        <p:spPr>
          <a:xfrm>
            <a:off x="3078051" y="4319798"/>
            <a:ext cx="5349628" cy="1051169"/>
          </a:xfrm>
          <a:prstGeom prst="rect">
            <a:avLst/>
          </a:prstGeom>
          <a:solidFill>
            <a:srgbClr val="DAAE8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0877E2E8-EF4E-3BFC-B23A-55C9264B375B}"/>
              </a:ext>
            </a:extLst>
          </p:cNvPr>
          <p:cNvSpPr txBox="1"/>
          <p:nvPr/>
        </p:nvSpPr>
        <p:spPr>
          <a:xfrm>
            <a:off x="3074482" y="4661864"/>
            <a:ext cx="535188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latin typeface="Georgia Pro"/>
              </a:rPr>
              <a:t>Judges serve 10-year terms up to age 75.</a:t>
            </a:r>
            <a:endParaRPr lang="en-US">
              <a:latin typeface="Georgia Pro"/>
            </a:endParaRPr>
          </a:p>
        </p:txBody>
      </p:sp>
    </p:spTree>
    <p:extLst>
      <p:ext uri="{BB962C8B-B14F-4D97-AF65-F5344CB8AC3E}">
        <p14:creationId xmlns:p14="http://schemas.microsoft.com/office/powerpoint/2010/main" val="2348064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C697286-AA71-BE2E-87CB-1037584F7916}"/>
              </a:ext>
            </a:extLst>
          </p:cNvPr>
          <p:cNvSpPr/>
          <p:nvPr/>
        </p:nvSpPr>
        <p:spPr>
          <a:xfrm>
            <a:off x="6085973" y="0"/>
            <a:ext cx="6108031" cy="6880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4C27C8-165C-5513-DB4B-9D840097C545}"/>
              </a:ext>
            </a:extLst>
          </p:cNvPr>
          <p:cNvSpPr>
            <a:spLocks noGrp="1"/>
          </p:cNvSpPr>
          <p:nvPr/>
        </p:nvSpPr>
        <p:spPr>
          <a:xfrm>
            <a:off x="7218705" y="542926"/>
            <a:ext cx="4439894" cy="166814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0" cap="none">
                <a:solidFill>
                  <a:schemeClr val="tx1"/>
                </a:solidFill>
                <a:latin typeface="Georgia Pro"/>
              </a:rPr>
              <a:t>Where do They </a:t>
            </a:r>
            <a:br>
              <a:rPr lang="en-US" sz="3200" i="0" cap="none">
                <a:latin typeface="Georgia Pro"/>
              </a:rPr>
            </a:br>
            <a:r>
              <a:rPr lang="en-US" sz="3200" i="0" cap="none">
                <a:solidFill>
                  <a:schemeClr val="tx1"/>
                </a:solidFill>
                <a:latin typeface="Georgia Pro"/>
              </a:rPr>
              <a:t>Hold Argument?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3302BFD-960F-CBB3-E984-CDC12813A10C}"/>
              </a:ext>
            </a:extLst>
          </p:cNvPr>
          <p:cNvSpPr>
            <a:spLocks noGrp="1"/>
          </p:cNvSpPr>
          <p:nvPr/>
        </p:nvSpPr>
        <p:spPr>
          <a:xfrm>
            <a:off x="7218705" y="2267884"/>
            <a:ext cx="4278119" cy="16681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+mj-lt"/>
              <a:buAutoNum type="arabicPeriod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+mj-lt"/>
              <a:buAutoNum type="alphaLcPeriod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+mj-lt"/>
              <a:buAutoNum type="arabicParenR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+mj-lt"/>
              <a:buAutoNum type="alphaLcParenR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2885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SzPct val="80000"/>
              <a:buFont typeface="+mj-lt"/>
              <a:buAutoNum type="romanLcPeriod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Philadelphia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Harrisburg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</a:rPr>
              <a:t>Pittsburgh</a:t>
            </a:r>
          </a:p>
          <a:p>
            <a:pPr marL="0" indent="0">
              <a:buNone/>
            </a:pPr>
            <a:endParaRPr lang="en-US" sz="2400"/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/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1ADED680-0570-AA8D-24AF-9A234F9AD175}"/>
              </a:ext>
            </a:extLst>
          </p:cNvPr>
          <p:cNvSpPr txBox="1"/>
          <p:nvPr/>
        </p:nvSpPr>
        <p:spPr>
          <a:xfrm>
            <a:off x="7218705" y="4201859"/>
            <a:ext cx="3932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The Court frequently holds special sessions in locations across the commonwealth.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DB518A-EA93-0E40-33FB-C957FB3D7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486"/>
            <a:ext cx="6106885" cy="613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88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C36EEB-3F0F-E1E0-06E5-D9744626604E}"/>
              </a:ext>
            </a:extLst>
          </p:cNvPr>
          <p:cNvSpPr/>
          <p:nvPr/>
        </p:nvSpPr>
        <p:spPr>
          <a:xfrm>
            <a:off x="0" y="-3"/>
            <a:ext cx="8872468" cy="6547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2B8CD2-1726-AE11-06B2-1BEB7D515B8C}"/>
              </a:ext>
            </a:extLst>
          </p:cNvPr>
          <p:cNvSpPr>
            <a:spLocks noGrp="1"/>
          </p:cNvSpPr>
          <p:nvPr/>
        </p:nvSpPr>
        <p:spPr>
          <a:xfrm>
            <a:off x="302846" y="-3906"/>
            <a:ext cx="8294077" cy="1186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0" cap="none">
                <a:solidFill>
                  <a:schemeClr val="tx1"/>
                </a:solidFill>
                <a:latin typeface="Georgia Pro"/>
              </a:rPr>
              <a:t>How Does the Court Impact Me?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424CC35-7D1D-0B9C-1ECF-90A36F89E72F}"/>
              </a:ext>
            </a:extLst>
          </p:cNvPr>
          <p:cNvSpPr>
            <a:spLocks noGrp="1"/>
          </p:cNvSpPr>
          <p:nvPr/>
        </p:nvSpPr>
        <p:spPr>
          <a:xfrm>
            <a:off x="302846" y="1180006"/>
            <a:ext cx="8088924" cy="49720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>
                <a:solidFill>
                  <a:schemeClr val="tx1"/>
                </a:solidFill>
                <a:latin typeface="+mj-lt"/>
              </a:rPr>
              <a:t>The Pennsylvania Superior Court’s rulings can significantly impact people’s lives in several ways:</a:t>
            </a:r>
          </a:p>
          <a:p>
            <a:r>
              <a:rPr lang="en-US" sz="1800" b="1">
                <a:solidFill>
                  <a:schemeClr val="tx1"/>
                </a:solidFill>
                <a:latin typeface="+mj-lt"/>
              </a:rPr>
              <a:t>Legal Precedents</a:t>
            </a:r>
            <a:r>
              <a:rPr lang="en-US" sz="1800">
                <a:solidFill>
                  <a:schemeClr val="tx1"/>
                </a:solidFill>
                <a:latin typeface="+mj-lt"/>
              </a:rPr>
              <a:t>: </a:t>
            </a:r>
            <a:r>
              <a:rPr lang="en-US" sz="1800">
                <a:solidFill>
                  <a:schemeClr val="tx1"/>
                </a:solidFill>
              </a:rPr>
              <a:t>The Court's decisions set legal precedents that can affect future cases. These precedents can influence how laws are interpreted and applied </a:t>
            </a:r>
            <a:r>
              <a:rPr lang="en-US" sz="1800">
                <a:solidFill>
                  <a:schemeClr val="tx1"/>
                </a:solidFill>
                <a:latin typeface="Aptos"/>
                <a:ea typeface="Verdana"/>
              </a:rPr>
              <a:t>to all Pennsylvanians, not just the parties that come before the Court</a:t>
            </a:r>
            <a:r>
              <a:rPr lang="en-US" sz="1800">
                <a:solidFill>
                  <a:schemeClr val="tx1"/>
                </a:solidFill>
              </a:rPr>
              <a:t>, impacting a wide range of legal matters, from criminal justice to family law.</a:t>
            </a:r>
          </a:p>
          <a:p>
            <a:r>
              <a:rPr lang="en-US" sz="1800" b="1">
                <a:solidFill>
                  <a:schemeClr val="tx1"/>
                </a:solidFill>
                <a:latin typeface="+mj-lt"/>
              </a:rPr>
              <a:t>Case Outcomes</a:t>
            </a:r>
            <a:r>
              <a:rPr lang="en-US" sz="1800">
                <a:solidFill>
                  <a:schemeClr val="tx1"/>
                </a:solidFill>
                <a:latin typeface="+mj-lt"/>
              </a:rPr>
              <a:t>: </a:t>
            </a:r>
            <a:r>
              <a:rPr lang="en-US" sz="1800">
                <a:solidFill>
                  <a:schemeClr val="tx1"/>
                </a:solidFill>
              </a:rPr>
              <a:t>If a case is appealed to the Superior Court, its decision can overturn or uphold a lower court's ruling. This can affect the outcome of individual cases, including civil disputes, criminal convictions and family law matters.</a:t>
            </a:r>
          </a:p>
          <a:p>
            <a:r>
              <a:rPr lang="en-US" sz="1800" b="1">
                <a:solidFill>
                  <a:schemeClr val="tx1"/>
                </a:solidFill>
                <a:latin typeface="+mj-lt"/>
              </a:rPr>
              <a:t>Consistency and Fairness</a:t>
            </a:r>
            <a:r>
              <a:rPr lang="en-US" sz="1800">
                <a:solidFill>
                  <a:schemeClr val="tx1"/>
                </a:solidFill>
                <a:latin typeface="+mj-lt"/>
              </a:rPr>
              <a:t>: </a:t>
            </a:r>
            <a:r>
              <a:rPr lang="en-US" sz="1800">
                <a:solidFill>
                  <a:schemeClr val="tx1"/>
                </a:solidFill>
              </a:rPr>
              <a:t>The Superior Court helps ensure that laws are applied consistently across different cases and counties. This contributes to a fairer legal system, as similar cases are handled in similar ways.</a:t>
            </a:r>
          </a:p>
          <a:p>
            <a:r>
              <a:rPr lang="en-US" sz="1800" b="1">
                <a:solidFill>
                  <a:schemeClr val="tx1"/>
                </a:solidFill>
                <a:latin typeface="+mj-lt"/>
              </a:rPr>
              <a:t>Legal Guidance</a:t>
            </a:r>
            <a:r>
              <a:rPr lang="en-US" sz="1800">
                <a:solidFill>
                  <a:schemeClr val="tx1"/>
                </a:solidFill>
                <a:latin typeface="+mj-lt"/>
              </a:rPr>
              <a:t>: </a:t>
            </a:r>
            <a:r>
              <a:rPr lang="en-US" sz="1800">
                <a:solidFill>
                  <a:schemeClr val="tx1"/>
                </a:solidFill>
              </a:rPr>
              <a:t>For attorneys and legal professionals, the Court's opinions provide guidance on how to navigate the legal system and advise their clients.</a:t>
            </a:r>
          </a:p>
        </p:txBody>
      </p:sp>
    </p:spTree>
    <p:extLst>
      <p:ext uri="{BB962C8B-B14F-4D97-AF65-F5344CB8AC3E}">
        <p14:creationId xmlns:p14="http://schemas.microsoft.com/office/powerpoint/2010/main" val="1280497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647F5F3CA50E43A89F2088DB293B45" ma:contentTypeVersion="13" ma:contentTypeDescription="Create a new document." ma:contentTypeScope="" ma:versionID="250dcf85e39c64582cb2551db2f73c7a">
  <xsd:schema xmlns:xsd="http://www.w3.org/2001/XMLSchema" xmlns:xs="http://www.w3.org/2001/XMLSchema" xmlns:p="http://schemas.microsoft.com/office/2006/metadata/properties" xmlns:ns2="e1bcc04a-3108-4859-b2c3-1adc67a38be2" xmlns:ns3="564f61aa-404a-4868-a543-ca34c2b075e5" targetNamespace="http://schemas.microsoft.com/office/2006/metadata/properties" ma:root="true" ma:fieldsID="c44037bcbb8660604a1987e92bd1a96b" ns2:_="" ns3:_="">
    <xsd:import namespace="e1bcc04a-3108-4859-b2c3-1adc67a38be2"/>
    <xsd:import namespace="564f61aa-404a-4868-a543-ca34c2b075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bcc04a-3108-4859-b2c3-1adc67a38b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2bef7bc-a4b5-406c-88cd-ba87672f0f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4f61aa-404a-4868-a543-ca34c2b075e5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6e2f197-466a-4d04-b91a-c3af5a8969e5}" ma:internalName="TaxCatchAll" ma:showField="CatchAllData" ma:web="564f61aa-404a-4868-a543-ca34c2b075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64f61aa-404a-4868-a543-ca34c2b075e5" xsi:nil="true"/>
    <lcf76f155ced4ddcb4097134ff3c332f xmlns="e1bcc04a-3108-4859-b2c3-1adc67a38be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771297-BD02-4B5C-AFD3-3D3452F065E0}">
  <ds:schemaRefs>
    <ds:schemaRef ds:uri="564f61aa-404a-4868-a543-ca34c2b075e5"/>
    <ds:schemaRef ds:uri="e1bcc04a-3108-4859-b2c3-1adc67a38be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776EFAD-48BA-4731-8199-683DF5A6FFF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e1bcc04a-3108-4859-b2c3-1adc67a38be2"/>
    <ds:schemaRef ds:uri="564f61aa-404a-4868-a543-ca34c2b075e5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7774B59-6A08-40A4-8157-334809EE90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1009</Words>
  <Application>Microsoft Office PowerPoint</Application>
  <PresentationFormat>Widescreen</PresentationFormat>
  <Paragraphs>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Georgia Pro</vt:lpstr>
      <vt:lpstr>Georgia Pro Semibold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Casey Scheffler</dc:creator>
  <cp:lastModifiedBy>Casey Scheffler</cp:lastModifiedBy>
  <cp:revision>13</cp:revision>
  <dcterms:created xsi:type="dcterms:W3CDTF">2024-09-10T15:14:47Z</dcterms:created>
  <dcterms:modified xsi:type="dcterms:W3CDTF">2024-12-09T16:02:44Z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0x0101004D647F5F3CA50E43A89F2088DB293B45</vt:lpwstr>
  </property>
  <property fmtid="{D5CDD505-2E9C-101B-9397-08002B2CF9AE}" pid="3" name="MediaServiceImageTags">
    <vt:lpwstr/>
  </property>
</Properties>
</file>