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67" r:id="rId7"/>
    <p:sldId id="268" r:id="rId8"/>
    <p:sldId id="258" r:id="rId9"/>
    <p:sldId id="259" r:id="rId10"/>
    <p:sldId id="260" r:id="rId11"/>
    <p:sldId id="261" r:id="rId12"/>
    <p:sldId id="262" r:id="rId13"/>
    <p:sldId id="264" r:id="rId14"/>
    <p:sldId id="265" r:id="rId15"/>
    <p:sldId id="266"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AE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FC36E0-309D-4986-9F50-A3D5094275B1}" v="8" dt="2024-11-19T17:45:36.3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49" autoAdjust="0"/>
    <p:restoredTop sz="94628"/>
  </p:normalViewPr>
  <p:slideViewPr>
    <p:cSldViewPr snapToGrid="0">
      <p:cViewPr varScale="1">
        <p:scale>
          <a:sx n="63" d="100"/>
          <a:sy n="63" d="100"/>
        </p:scale>
        <p:origin x="72" y="1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t="-16000" b="-1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CDEE5E-5C96-0A66-0945-3D3F5D04AD2C}"/>
              </a:ext>
            </a:extLst>
          </p:cNvPr>
          <p:cNvSpPr/>
          <p:nvPr/>
        </p:nvSpPr>
        <p:spPr>
          <a:xfrm>
            <a:off x="2391249" y="2215957"/>
            <a:ext cx="7252049" cy="2051502"/>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Title 2">
            <a:extLst>
              <a:ext uri="{FF2B5EF4-FFF2-40B4-BE49-F238E27FC236}">
                <a16:creationId xmlns:a16="http://schemas.microsoft.com/office/drawing/2014/main" id="{A0034E89-1952-5288-08A0-70A4A73BE39E}"/>
              </a:ext>
            </a:extLst>
          </p:cNvPr>
          <p:cNvSpPr>
            <a:spLocks noGrp="1"/>
          </p:cNvSpPr>
          <p:nvPr/>
        </p:nvSpPr>
        <p:spPr>
          <a:xfrm>
            <a:off x="4007" y="2247081"/>
            <a:ext cx="12186837" cy="183556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en-US" sz="5400" i="0" cap="none" dirty="0">
                <a:solidFill>
                  <a:schemeClr val="tx1"/>
                </a:solidFill>
                <a:latin typeface="Georgia Pro"/>
                <a:cs typeface="Times New Roman"/>
              </a:rPr>
              <a:t>The</a:t>
            </a:r>
            <a:r>
              <a:rPr lang="en-US" sz="5400" i="0" kern="1200" cap="none" baseline="0" dirty="0">
                <a:solidFill>
                  <a:schemeClr val="tx1"/>
                </a:solidFill>
                <a:latin typeface="Georgia Pro"/>
                <a:cs typeface="Times New Roman"/>
              </a:rPr>
              <a:t> Supreme Court </a:t>
            </a:r>
            <a:br>
              <a:rPr lang="en-US" sz="5400" i="0" kern="1200" cap="none" baseline="0" dirty="0">
                <a:latin typeface="Georgia Pro"/>
              </a:rPr>
            </a:br>
            <a:r>
              <a:rPr lang="en-US" sz="5400" i="0" cap="none" dirty="0">
                <a:solidFill>
                  <a:schemeClr val="tx1"/>
                </a:solidFill>
                <a:latin typeface="Georgia Pro"/>
                <a:cs typeface="Times New Roman"/>
              </a:rPr>
              <a:t>of</a:t>
            </a:r>
            <a:r>
              <a:rPr lang="en-US" sz="5400" i="0" kern="1200" cap="none" baseline="0" dirty="0">
                <a:solidFill>
                  <a:schemeClr val="tx1"/>
                </a:solidFill>
                <a:latin typeface="Georgia Pro"/>
                <a:cs typeface="Times New Roman"/>
              </a:rPr>
              <a:t> Pennsylvania</a:t>
            </a:r>
          </a:p>
        </p:txBody>
      </p:sp>
      <p:sp>
        <p:nvSpPr>
          <p:cNvPr id="13" name="Rectangle 12">
            <a:extLst>
              <a:ext uri="{FF2B5EF4-FFF2-40B4-BE49-F238E27FC236}">
                <a16:creationId xmlns:a16="http://schemas.microsoft.com/office/drawing/2014/main" id="{69567BB1-DE65-01F2-06B9-0D0368E2681B}"/>
              </a:ext>
            </a:extLst>
          </p:cNvPr>
          <p:cNvSpPr/>
          <p:nvPr/>
        </p:nvSpPr>
        <p:spPr>
          <a:xfrm>
            <a:off x="2494917" y="2325300"/>
            <a:ext cx="7049063" cy="18331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666281-B811-CEB4-FA1E-38C680D72C5E}"/>
              </a:ext>
            </a:extLst>
          </p:cNvPr>
          <p:cNvSpPr/>
          <p:nvPr/>
        </p:nvSpPr>
        <p:spPr>
          <a:xfrm>
            <a:off x="0" y="1333499"/>
            <a:ext cx="12194005" cy="4901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9FADB21A-6C57-F5C9-A306-5C004CB13600}"/>
              </a:ext>
            </a:extLst>
          </p:cNvPr>
          <p:cNvSpPr>
            <a:spLocks noGrp="1"/>
          </p:cNvSpPr>
          <p:nvPr/>
        </p:nvSpPr>
        <p:spPr>
          <a:xfrm>
            <a:off x="866088" y="1937038"/>
            <a:ext cx="10366948" cy="3767283"/>
          </a:xfrm>
          <a:prstGeom prst="rect">
            <a:avLst/>
          </a:prstGeom>
          <a:noFill/>
        </p:spPr>
        <p:txBody>
          <a:bodyPr vert="horz" lIns="91440" tIns="45720" rIns="91440" bIns="45720" rtlCol="0" anchor="t">
            <a:noAutofit/>
          </a:bodyPr>
          <a:lstStyle>
            <a:lvl1pPr marL="0" indent="0" algn="ctr" defTabSz="914400" rtl="0" eaLnBrk="1" latinLnBrk="0" hangingPunct="1">
              <a:lnSpc>
                <a:spcPct val="100000"/>
              </a:lnSpc>
              <a:spcBef>
                <a:spcPts val="1000"/>
              </a:spcBef>
              <a:buSzPct val="80000"/>
              <a:buFont typeface="Arial" panose="020B0604020202020204" pitchFamily="34" charset="0"/>
              <a:buNone/>
              <a:defRPr sz="20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4400" dirty="0">
                <a:solidFill>
                  <a:schemeClr val="tx1"/>
                </a:solidFill>
                <a:latin typeface="Georgia Pro"/>
              </a:rPr>
              <a:t>The Supreme Court </a:t>
            </a:r>
            <a:r>
              <a:rPr lang="en-US" sz="4400" b="1" dirty="0">
                <a:solidFill>
                  <a:schemeClr val="tx1"/>
                </a:solidFill>
                <a:latin typeface="Georgia Pro Semibold"/>
              </a:rPr>
              <a:t>is the highest court </a:t>
            </a:r>
            <a:r>
              <a:rPr lang="en-US" sz="4400" dirty="0">
                <a:solidFill>
                  <a:schemeClr val="tx1"/>
                </a:solidFill>
                <a:latin typeface="Georgia Pro Semibold"/>
              </a:rPr>
              <a:t>in the Commonwealth.</a:t>
            </a:r>
          </a:p>
          <a:p>
            <a:pPr>
              <a:lnSpc>
                <a:spcPct val="150000"/>
              </a:lnSpc>
            </a:pPr>
            <a:r>
              <a:rPr lang="en-US" sz="3200" i="1" dirty="0">
                <a:solidFill>
                  <a:schemeClr val="tx1"/>
                </a:solidFill>
                <a:latin typeface="Georgia Pro"/>
              </a:rPr>
              <a:t>Dating back to </a:t>
            </a:r>
            <a:r>
              <a:rPr lang="en-US" sz="3200" b="1" i="1" dirty="0">
                <a:solidFill>
                  <a:schemeClr val="tx1"/>
                </a:solidFill>
                <a:latin typeface="Georgia Pro"/>
              </a:rPr>
              <a:t>1684</a:t>
            </a:r>
            <a:r>
              <a:rPr lang="en-US" sz="3200" i="1" dirty="0">
                <a:solidFill>
                  <a:schemeClr val="tx1"/>
                </a:solidFill>
                <a:latin typeface="Georgia Pro"/>
              </a:rPr>
              <a:t>, it’s the oldest appellate court in North America.</a:t>
            </a:r>
          </a:p>
        </p:txBody>
      </p:sp>
    </p:spTree>
    <p:extLst>
      <p:ext uri="{BB962C8B-B14F-4D97-AF65-F5344CB8AC3E}">
        <p14:creationId xmlns:p14="http://schemas.microsoft.com/office/powerpoint/2010/main" val="2113754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3AF127-9841-E406-0958-DA98804885C5}"/>
              </a:ext>
            </a:extLst>
          </p:cNvPr>
          <p:cNvSpPr/>
          <p:nvPr/>
        </p:nvSpPr>
        <p:spPr>
          <a:xfrm>
            <a:off x="0" y="1903970"/>
            <a:ext cx="12194005" cy="24643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7E5D5C9-357A-6FFB-E39E-6BBA5095D0E8}"/>
              </a:ext>
            </a:extLst>
          </p:cNvPr>
          <p:cNvSpPr txBox="1"/>
          <p:nvPr/>
        </p:nvSpPr>
        <p:spPr>
          <a:xfrm>
            <a:off x="3807" y="2338908"/>
            <a:ext cx="1218670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dirty="0">
                <a:latin typeface="Georgia Pro"/>
              </a:rPr>
              <a:t>The Court receives and considers over​</a:t>
            </a:r>
            <a:br>
              <a:rPr lang="en-US" sz="4400" dirty="0">
                <a:latin typeface="Georgia Pro"/>
              </a:rPr>
            </a:br>
            <a:r>
              <a:rPr lang="en-US" sz="4400" b="1" dirty="0">
                <a:latin typeface="Georgia Pro Semibold"/>
              </a:rPr>
              <a:t>2,000 Cases Per Year</a:t>
            </a:r>
            <a:r>
              <a:rPr lang="en-US" sz="4400" dirty="0">
                <a:latin typeface="Georgia Pro Semibold"/>
              </a:rPr>
              <a:t>.​</a:t>
            </a:r>
          </a:p>
        </p:txBody>
      </p:sp>
    </p:spTree>
    <p:extLst>
      <p:ext uri="{BB962C8B-B14F-4D97-AF65-F5344CB8AC3E}">
        <p14:creationId xmlns:p14="http://schemas.microsoft.com/office/powerpoint/2010/main" val="1218696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100723C-97E1-E42A-1480-3823B5D443F1}"/>
              </a:ext>
            </a:extLst>
          </p:cNvPr>
          <p:cNvSpPr/>
          <p:nvPr/>
        </p:nvSpPr>
        <p:spPr>
          <a:xfrm>
            <a:off x="0" y="270710"/>
            <a:ext cx="12194005" cy="6280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13">
            <a:extLst>
              <a:ext uri="{FF2B5EF4-FFF2-40B4-BE49-F238E27FC236}">
                <a16:creationId xmlns:a16="http://schemas.microsoft.com/office/drawing/2014/main" id="{E13C576A-EE06-85A3-D33A-CDB10FBB41B4}"/>
              </a:ext>
            </a:extLst>
          </p:cNvPr>
          <p:cNvSpPr txBox="1"/>
          <p:nvPr/>
        </p:nvSpPr>
        <p:spPr>
          <a:xfrm>
            <a:off x="8925011" y="5524589"/>
            <a:ext cx="3041437"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t>Magisterial District Courts</a:t>
            </a:r>
          </a:p>
        </p:txBody>
      </p:sp>
      <p:sp>
        <p:nvSpPr>
          <p:cNvPr id="6" name="TextBox 14">
            <a:extLst>
              <a:ext uri="{FF2B5EF4-FFF2-40B4-BE49-F238E27FC236}">
                <a16:creationId xmlns:a16="http://schemas.microsoft.com/office/drawing/2014/main" id="{33452355-1300-22FB-3BFB-D9104307F2E8}"/>
              </a:ext>
            </a:extLst>
          </p:cNvPr>
          <p:cNvSpPr txBox="1"/>
          <p:nvPr/>
        </p:nvSpPr>
        <p:spPr>
          <a:xfrm>
            <a:off x="8066653" y="4035591"/>
            <a:ext cx="313536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t>Courts of Common Pleas</a:t>
            </a:r>
          </a:p>
        </p:txBody>
      </p:sp>
      <p:sp>
        <p:nvSpPr>
          <p:cNvPr id="7" name="TextBox 15">
            <a:extLst>
              <a:ext uri="{FF2B5EF4-FFF2-40B4-BE49-F238E27FC236}">
                <a16:creationId xmlns:a16="http://schemas.microsoft.com/office/drawing/2014/main" id="{A82CE969-EA8C-2A2D-51B6-B2F007E1C13D}"/>
              </a:ext>
            </a:extLst>
          </p:cNvPr>
          <p:cNvSpPr txBox="1"/>
          <p:nvPr/>
        </p:nvSpPr>
        <p:spPr>
          <a:xfrm>
            <a:off x="264087" y="2413682"/>
            <a:ext cx="2931560"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latin typeface="Georgia Pro"/>
              </a:rPr>
              <a:t>Superior Court</a:t>
            </a:r>
          </a:p>
        </p:txBody>
      </p:sp>
      <p:cxnSp>
        <p:nvCxnSpPr>
          <p:cNvPr id="8" name="Straight Arrow Connector 7">
            <a:extLst>
              <a:ext uri="{FF2B5EF4-FFF2-40B4-BE49-F238E27FC236}">
                <a16:creationId xmlns:a16="http://schemas.microsoft.com/office/drawing/2014/main" id="{B27FB298-DD9A-0DB6-4E6C-2D8C465FEB94}"/>
              </a:ext>
            </a:extLst>
          </p:cNvPr>
          <p:cNvCxnSpPr>
            <a:cxnSpLocks/>
          </p:cNvCxnSpPr>
          <p:nvPr/>
        </p:nvCxnSpPr>
        <p:spPr>
          <a:xfrm flipH="1" flipV="1">
            <a:off x="3242797" y="2686525"/>
            <a:ext cx="1347355" cy="146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22">
            <a:extLst>
              <a:ext uri="{FF2B5EF4-FFF2-40B4-BE49-F238E27FC236}">
                <a16:creationId xmlns:a16="http://schemas.microsoft.com/office/drawing/2014/main" id="{8594A00F-10A0-4B3B-0F2A-77205DD6002A}"/>
              </a:ext>
            </a:extLst>
          </p:cNvPr>
          <p:cNvSpPr txBox="1"/>
          <p:nvPr/>
        </p:nvSpPr>
        <p:spPr>
          <a:xfrm>
            <a:off x="7141234" y="2564556"/>
            <a:ext cx="2808036" cy="41013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t>Commonwealth Court</a:t>
            </a:r>
          </a:p>
        </p:txBody>
      </p:sp>
      <p:sp>
        <p:nvSpPr>
          <p:cNvPr id="10" name="TextBox 23">
            <a:extLst>
              <a:ext uri="{FF2B5EF4-FFF2-40B4-BE49-F238E27FC236}">
                <a16:creationId xmlns:a16="http://schemas.microsoft.com/office/drawing/2014/main" id="{F5B69722-349B-4074-0DF9-E619585B6714}"/>
              </a:ext>
            </a:extLst>
          </p:cNvPr>
          <p:cNvSpPr txBox="1"/>
          <p:nvPr/>
        </p:nvSpPr>
        <p:spPr>
          <a:xfrm>
            <a:off x="6351649" y="1161942"/>
            <a:ext cx="3316311"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dirty="0"/>
              <a:t>Supreme Court</a:t>
            </a:r>
          </a:p>
        </p:txBody>
      </p:sp>
      <p:cxnSp>
        <p:nvCxnSpPr>
          <p:cNvPr id="11" name="Straight Arrow Connector 10">
            <a:extLst>
              <a:ext uri="{FF2B5EF4-FFF2-40B4-BE49-F238E27FC236}">
                <a16:creationId xmlns:a16="http://schemas.microsoft.com/office/drawing/2014/main" id="{87FF995E-2FAF-9C65-D88E-EB970DF3F5DA}"/>
              </a:ext>
            </a:extLst>
          </p:cNvPr>
          <p:cNvCxnSpPr/>
          <p:nvPr/>
        </p:nvCxnSpPr>
        <p:spPr>
          <a:xfrm>
            <a:off x="5194062" y="1352550"/>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25F3D7A-7C5D-5935-A105-DB7AAA3D279B}"/>
              </a:ext>
            </a:extLst>
          </p:cNvPr>
          <p:cNvCxnSpPr>
            <a:cxnSpLocks/>
          </p:cNvCxnSpPr>
          <p:nvPr/>
        </p:nvCxnSpPr>
        <p:spPr>
          <a:xfrm>
            <a:off x="5999605" y="2756807"/>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07E25C3-C78F-1E24-BD6A-734CD45358E6}"/>
              </a:ext>
            </a:extLst>
          </p:cNvPr>
          <p:cNvCxnSpPr>
            <a:cxnSpLocks/>
          </p:cNvCxnSpPr>
          <p:nvPr/>
        </p:nvCxnSpPr>
        <p:spPr>
          <a:xfrm>
            <a:off x="6914004" y="4226378"/>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053B7CC-1C91-667E-0854-62F376E2C8CD}"/>
              </a:ext>
            </a:extLst>
          </p:cNvPr>
          <p:cNvCxnSpPr>
            <a:cxnSpLocks/>
          </p:cNvCxnSpPr>
          <p:nvPr/>
        </p:nvCxnSpPr>
        <p:spPr>
          <a:xfrm>
            <a:off x="7686890" y="5717721"/>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2460B09-5CAA-F7A4-67D2-B086A8FF2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2730" y="895862"/>
            <a:ext cx="6104676" cy="5066276"/>
          </a:xfrm>
          <a:prstGeom prst="rect">
            <a:avLst/>
          </a:prstGeom>
        </p:spPr>
      </p:pic>
    </p:spTree>
    <p:extLst>
      <p:ext uri="{BB962C8B-B14F-4D97-AF65-F5344CB8AC3E}">
        <p14:creationId xmlns:p14="http://schemas.microsoft.com/office/powerpoint/2010/main" val="2670444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5AAA3B-AF0D-587B-BA25-E4714283B758}"/>
              </a:ext>
            </a:extLst>
          </p:cNvPr>
          <p:cNvSpPr/>
          <p:nvPr/>
        </p:nvSpPr>
        <p:spPr>
          <a:xfrm>
            <a:off x="-1" y="869461"/>
            <a:ext cx="12194005" cy="51655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C83ED158-D17C-C249-68D0-DEB6F71DA921}"/>
              </a:ext>
            </a:extLst>
          </p:cNvPr>
          <p:cNvSpPr>
            <a:spLocks noGrp="1"/>
          </p:cNvSpPr>
          <p:nvPr/>
        </p:nvSpPr>
        <p:spPr>
          <a:xfrm>
            <a:off x="165340" y="650889"/>
            <a:ext cx="9906000" cy="138215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en-US" sz="3200" i="0" cap="none" dirty="0">
                <a:solidFill>
                  <a:schemeClr val="tx1"/>
                </a:solidFill>
                <a:latin typeface="Georgia Pro"/>
              </a:rPr>
              <a:t>Timeline of the Court</a:t>
            </a:r>
          </a:p>
        </p:txBody>
      </p:sp>
      <p:pic>
        <p:nvPicPr>
          <p:cNvPr id="6" name="Picture 5" descr="A picture containing text&#10;&#10;Description automatically generated">
            <a:extLst>
              <a:ext uri="{FF2B5EF4-FFF2-40B4-BE49-F238E27FC236}">
                <a16:creationId xmlns:a16="http://schemas.microsoft.com/office/drawing/2014/main" id="{750B74EF-3AC7-BB3D-5DD5-C54B257851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32820"/>
            <a:ext cx="12192000" cy="4038746"/>
          </a:xfrm>
          <a:prstGeom prst="rect">
            <a:avLst/>
          </a:prstGeom>
        </p:spPr>
      </p:pic>
    </p:spTree>
    <p:extLst>
      <p:ext uri="{BB962C8B-B14F-4D97-AF65-F5344CB8AC3E}">
        <p14:creationId xmlns:p14="http://schemas.microsoft.com/office/powerpoint/2010/main" val="912893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3F63F2-1998-FF3A-83E2-14B5EAECF61F}"/>
              </a:ext>
            </a:extLst>
          </p:cNvPr>
          <p:cNvSpPr/>
          <p:nvPr/>
        </p:nvSpPr>
        <p:spPr>
          <a:xfrm>
            <a:off x="3978646" y="-515"/>
            <a:ext cx="8215359" cy="68610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635F5E3-2B1C-7C0A-8581-67A9052D13AA}"/>
              </a:ext>
            </a:extLst>
          </p:cNvPr>
          <p:cNvSpPr>
            <a:spLocks noGrp="1"/>
          </p:cNvSpPr>
          <p:nvPr/>
        </p:nvSpPr>
        <p:spPr>
          <a:xfrm>
            <a:off x="4517194" y="-421"/>
            <a:ext cx="6940607" cy="1231955"/>
          </a:xfrm>
          <a:prstGeom prst="rect">
            <a:avLst/>
          </a:prstGeom>
          <a:noFill/>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a:solidFill>
                  <a:schemeClr val="tx1"/>
                </a:solidFill>
                <a:latin typeface="Georgia Pro"/>
              </a:rPr>
              <a:t>About the Court</a:t>
            </a:r>
          </a:p>
        </p:txBody>
      </p:sp>
      <p:sp>
        <p:nvSpPr>
          <p:cNvPr id="6" name="Content Placeholder 2">
            <a:extLst>
              <a:ext uri="{FF2B5EF4-FFF2-40B4-BE49-F238E27FC236}">
                <a16:creationId xmlns:a16="http://schemas.microsoft.com/office/drawing/2014/main" id="{A6A33159-D030-2F82-A142-F75940728319}"/>
              </a:ext>
            </a:extLst>
          </p:cNvPr>
          <p:cNvSpPr>
            <a:spLocks noGrp="1"/>
          </p:cNvSpPr>
          <p:nvPr/>
        </p:nvSpPr>
        <p:spPr>
          <a:xfrm>
            <a:off x="4517193" y="1563241"/>
            <a:ext cx="6941703" cy="4297680"/>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cap="none" dirty="0">
                <a:solidFill>
                  <a:srgbClr val="000000"/>
                </a:solidFill>
                <a:latin typeface="+mj-lt"/>
              </a:rPr>
              <a:t>The Court is made up of 7 Justices</a:t>
            </a:r>
          </a:p>
          <a:p>
            <a:pPr marL="742950" lvl="1" indent="-285750">
              <a:buFont typeface="Arial"/>
              <a:buChar char="•"/>
            </a:pPr>
            <a:r>
              <a:rPr lang="en-US" sz="1800" dirty="0">
                <a:solidFill>
                  <a:srgbClr val="000000"/>
                </a:solidFill>
              </a:rPr>
              <a:t>Justices serve </a:t>
            </a:r>
            <a:r>
              <a:rPr lang="en-US" sz="1800" b="1" dirty="0">
                <a:solidFill>
                  <a:srgbClr val="000000"/>
                </a:solidFill>
              </a:rPr>
              <a:t>10-year terms</a:t>
            </a:r>
            <a:r>
              <a:rPr lang="en-US" sz="1800" dirty="0">
                <a:solidFill>
                  <a:srgbClr val="000000"/>
                </a:solidFill>
              </a:rPr>
              <a:t>, up to age 75</a:t>
            </a:r>
          </a:p>
          <a:p>
            <a:pPr marL="742950" lvl="1" indent="-285750">
              <a:buFont typeface="Arial"/>
              <a:buChar char="•"/>
            </a:pPr>
            <a:r>
              <a:rPr lang="en-US" sz="1800" dirty="0">
                <a:solidFill>
                  <a:srgbClr val="000000"/>
                </a:solidFill>
              </a:rPr>
              <a:t>The justice with the longest continuous service on the Court automatically becomes </a:t>
            </a:r>
            <a:r>
              <a:rPr lang="en-US" sz="1800" b="1" dirty="0">
                <a:solidFill>
                  <a:srgbClr val="000000"/>
                </a:solidFill>
              </a:rPr>
              <a:t>chief justice</a:t>
            </a:r>
            <a:r>
              <a:rPr lang="en-US" sz="1800" dirty="0">
                <a:solidFill>
                  <a:srgbClr val="000000"/>
                </a:solidFill>
              </a:rPr>
              <a:t>. </a:t>
            </a:r>
          </a:p>
          <a:p>
            <a:pPr marL="742950" lvl="1" indent="-285750">
              <a:buFont typeface="Arial"/>
              <a:buChar char="•"/>
            </a:pPr>
            <a:r>
              <a:rPr lang="en-US" sz="1800" dirty="0">
                <a:solidFill>
                  <a:srgbClr val="000000"/>
                </a:solidFill>
              </a:rPr>
              <a:t>The Court generally sits in </a:t>
            </a:r>
            <a:r>
              <a:rPr lang="en-US" sz="1800" b="1" dirty="0">
                <a:solidFill>
                  <a:srgbClr val="000000"/>
                </a:solidFill>
              </a:rPr>
              <a:t>three judge panels </a:t>
            </a:r>
            <a:r>
              <a:rPr lang="en-US" sz="1800" dirty="0">
                <a:solidFill>
                  <a:srgbClr val="000000"/>
                </a:solidFill>
              </a:rPr>
              <a:t>or </a:t>
            </a:r>
            <a:r>
              <a:rPr lang="en-US" sz="1800" b="1" dirty="0">
                <a:solidFill>
                  <a:srgbClr val="000000"/>
                </a:solidFill>
              </a:rPr>
              <a:t>en banc with nine judges.</a:t>
            </a:r>
          </a:p>
          <a:p>
            <a:pPr marL="742950" lvl="1" indent="-285750">
              <a:buFont typeface="Arial"/>
              <a:buChar char="•"/>
            </a:pPr>
            <a:r>
              <a:rPr lang="en-US" dirty="0">
                <a:solidFill>
                  <a:srgbClr val="000000"/>
                </a:solidFill>
                <a:latin typeface="Aptos" panose="020B0004020202020204"/>
                <a:ea typeface="Verdana"/>
              </a:rPr>
              <a:t>The Court </a:t>
            </a:r>
            <a:r>
              <a:rPr lang="en-US" b="1" dirty="0">
                <a:solidFill>
                  <a:srgbClr val="000000"/>
                </a:solidFill>
                <a:latin typeface="Aptos" panose="020B0004020202020204"/>
                <a:ea typeface="Verdana"/>
              </a:rPr>
              <a:t>supervises the entire Pennsylvania Unified Judicial System</a:t>
            </a:r>
            <a:r>
              <a:rPr lang="en-US" dirty="0">
                <a:solidFill>
                  <a:srgbClr val="000000"/>
                </a:solidFill>
                <a:latin typeface="Aptos" panose="020B0004020202020204"/>
                <a:ea typeface="Verdana"/>
              </a:rPr>
              <a:t>, makes procedural rules for administration of justice in the courts, and regulates the practice of law – including admission to the bar and attorney discipline. </a:t>
            </a:r>
            <a:endParaRPr lang="en-US" sz="1800" dirty="0">
              <a:solidFill>
                <a:srgbClr val="000000"/>
              </a:solidFill>
              <a:latin typeface="Aptos" panose="020B0004020202020204"/>
              <a:ea typeface="Verdana"/>
            </a:endParaRPr>
          </a:p>
        </p:txBody>
      </p:sp>
    </p:spTree>
    <p:extLst>
      <p:ext uri="{BB962C8B-B14F-4D97-AF65-F5344CB8AC3E}">
        <p14:creationId xmlns:p14="http://schemas.microsoft.com/office/powerpoint/2010/main" val="2176616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D756ED-9EC2-90F7-8F70-ABEEF43B3665}"/>
              </a:ext>
            </a:extLst>
          </p:cNvPr>
          <p:cNvSpPr/>
          <p:nvPr/>
        </p:nvSpPr>
        <p:spPr>
          <a:xfrm>
            <a:off x="1799" y="-1"/>
            <a:ext cx="6711668" cy="68600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a:t>
            </a:r>
          </a:p>
        </p:txBody>
      </p:sp>
      <p:sp>
        <p:nvSpPr>
          <p:cNvPr id="8" name="Title 1">
            <a:extLst>
              <a:ext uri="{FF2B5EF4-FFF2-40B4-BE49-F238E27FC236}">
                <a16:creationId xmlns:a16="http://schemas.microsoft.com/office/drawing/2014/main" id="{314C27C8-165C-5513-DB4B-9D840097C545}"/>
              </a:ext>
            </a:extLst>
          </p:cNvPr>
          <p:cNvSpPr>
            <a:spLocks noGrp="1"/>
          </p:cNvSpPr>
          <p:nvPr/>
        </p:nvSpPr>
        <p:spPr>
          <a:xfrm>
            <a:off x="458893" y="276686"/>
            <a:ext cx="6152242" cy="1081165"/>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a:solidFill>
                  <a:schemeClr val="tx1"/>
                </a:solidFill>
                <a:latin typeface="Georgia Pro"/>
              </a:rPr>
              <a:t>How Does the Court Operate?</a:t>
            </a:r>
          </a:p>
        </p:txBody>
      </p:sp>
      <p:sp>
        <p:nvSpPr>
          <p:cNvPr id="10" name="Content Placeholder 3">
            <a:extLst>
              <a:ext uri="{FF2B5EF4-FFF2-40B4-BE49-F238E27FC236}">
                <a16:creationId xmlns:a16="http://schemas.microsoft.com/office/drawing/2014/main" id="{83302BFD-960F-CBB3-E984-CDC12813A10C}"/>
              </a:ext>
            </a:extLst>
          </p:cNvPr>
          <p:cNvSpPr>
            <a:spLocks noGrp="1"/>
          </p:cNvSpPr>
          <p:nvPr/>
        </p:nvSpPr>
        <p:spPr>
          <a:xfrm>
            <a:off x="253482" y="2090255"/>
            <a:ext cx="5179971" cy="1583824"/>
          </a:xfrm>
          <a:prstGeom prst="rect">
            <a:avLst/>
          </a:prstGeom>
        </p:spPr>
        <p:txBody>
          <a:bodyPr vert="horz" lIns="91440" tIns="45720" rIns="91440" bIns="45720" rtlCol="0" anchor="t">
            <a:normAutofit/>
          </a:bodyPr>
          <a:lstStyle>
            <a:lvl1pPr marL="457200" indent="-457200" algn="l" defTabSz="914400" rtl="0" eaLnBrk="1" latinLnBrk="0" hangingPunct="1">
              <a:lnSpc>
                <a:spcPct val="100000"/>
              </a:lnSpc>
              <a:spcBef>
                <a:spcPts val="1000"/>
              </a:spcBef>
              <a:spcAft>
                <a:spcPts val="500"/>
              </a:spcAft>
              <a:buSzPct val="80000"/>
              <a:buFont typeface="+mj-lt"/>
              <a:buAutoNum type="arabicPeriod"/>
              <a:defRPr sz="1800" kern="1200">
                <a:solidFill>
                  <a:schemeClr val="tx2"/>
                </a:solidFill>
                <a:latin typeface="+mn-lt"/>
                <a:ea typeface="+mn-ea"/>
                <a:cs typeface="+mn-cs"/>
              </a:defRPr>
            </a:lvl1pPr>
            <a:lvl2pPr marL="914400" indent="-457200" algn="l" defTabSz="914400" rtl="0" eaLnBrk="1" latinLnBrk="0" hangingPunct="1">
              <a:lnSpc>
                <a:spcPct val="100000"/>
              </a:lnSpc>
              <a:spcBef>
                <a:spcPts val="1000"/>
              </a:spcBef>
              <a:spcAft>
                <a:spcPts val="500"/>
              </a:spcAft>
              <a:buSzPct val="80000"/>
              <a:buFont typeface="+mj-lt"/>
              <a:buAutoNum type="alphaLcPeriod"/>
              <a:defRPr sz="1800" kern="1200">
                <a:solidFill>
                  <a:schemeClr val="tx2"/>
                </a:solidFill>
                <a:latin typeface="+mn-lt"/>
                <a:ea typeface="+mn-ea"/>
                <a:cs typeface="+mn-cs"/>
              </a:defRPr>
            </a:lvl2pPr>
            <a:lvl3pPr marL="1371600" indent="-457200" algn="l" defTabSz="914400" rtl="0" eaLnBrk="1" latinLnBrk="0" hangingPunct="1">
              <a:lnSpc>
                <a:spcPct val="100000"/>
              </a:lnSpc>
              <a:spcBef>
                <a:spcPts val="1000"/>
              </a:spcBef>
              <a:spcAft>
                <a:spcPts val="500"/>
              </a:spcAft>
              <a:buSzPct val="80000"/>
              <a:buFont typeface="+mj-lt"/>
              <a:buAutoNum type="arabicParenR"/>
              <a:defRPr sz="1800" kern="1200">
                <a:solidFill>
                  <a:schemeClr val="tx2"/>
                </a:solidFill>
                <a:latin typeface="+mn-lt"/>
                <a:ea typeface="+mn-ea"/>
                <a:cs typeface="+mn-cs"/>
              </a:defRPr>
            </a:lvl3pPr>
            <a:lvl4pPr marL="1828800" indent="-457200" algn="l" defTabSz="914400" rtl="0" eaLnBrk="1" latinLnBrk="0" hangingPunct="1">
              <a:lnSpc>
                <a:spcPct val="100000"/>
              </a:lnSpc>
              <a:spcBef>
                <a:spcPts val="1000"/>
              </a:spcBef>
              <a:spcAft>
                <a:spcPts val="500"/>
              </a:spcAft>
              <a:buSzPct val="80000"/>
              <a:buFont typeface="+mj-lt"/>
              <a:buAutoNum type="alphaLcParenR"/>
              <a:defRPr sz="1800" kern="1200">
                <a:solidFill>
                  <a:schemeClr val="tx2"/>
                </a:solidFill>
                <a:latin typeface="+mn-lt"/>
                <a:ea typeface="+mn-ea"/>
                <a:cs typeface="+mn-cs"/>
              </a:defRPr>
            </a:lvl4pPr>
            <a:lvl5pPr marL="2228850" indent="-457200" algn="l" defTabSz="914400" rtl="0" eaLnBrk="1" latinLnBrk="0" hangingPunct="1">
              <a:lnSpc>
                <a:spcPct val="100000"/>
              </a:lnSpc>
              <a:spcBef>
                <a:spcPts val="1000"/>
              </a:spcBef>
              <a:spcAft>
                <a:spcPts val="500"/>
              </a:spcAft>
              <a:buSzPct val="80000"/>
              <a:buFont typeface="+mj-lt"/>
              <a:buAutoNum type="romanLcPeriod"/>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endParaRPr lang="en-US" sz="1600">
              <a:solidFill>
                <a:schemeClr val="tx1"/>
              </a:solidFill>
            </a:endParaRPr>
          </a:p>
          <a:p>
            <a:pPr marL="0" indent="0">
              <a:buNone/>
            </a:pPr>
            <a:endParaRPr lang="en-US"/>
          </a:p>
          <a:p>
            <a:pPr indent="-228600">
              <a:buFont typeface="Arial" panose="020B0604020202020204" pitchFamily="34" charset="0"/>
              <a:buChar char="•"/>
            </a:pPr>
            <a:endParaRPr lang="en-US"/>
          </a:p>
        </p:txBody>
      </p:sp>
      <p:sp>
        <p:nvSpPr>
          <p:cNvPr id="9" name="TextBox 8">
            <a:extLst>
              <a:ext uri="{FF2B5EF4-FFF2-40B4-BE49-F238E27FC236}">
                <a16:creationId xmlns:a16="http://schemas.microsoft.com/office/drawing/2014/main" id="{C1FD08EE-6374-4F1B-E257-92EADC604DA8}"/>
              </a:ext>
            </a:extLst>
          </p:cNvPr>
          <p:cNvSpPr txBox="1"/>
          <p:nvPr/>
        </p:nvSpPr>
        <p:spPr>
          <a:xfrm>
            <a:off x="455364" y="1446882"/>
            <a:ext cx="5965634"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t>The Court’s current judges exercise statewide jurisdiction and maintain chambers in locations of their choice. </a:t>
            </a:r>
            <a:endParaRPr lang="en-US" dirty="0"/>
          </a:p>
          <a:p>
            <a:endParaRPr lang="en-US" sz="1600" dirty="0"/>
          </a:p>
          <a:p>
            <a:r>
              <a:rPr lang="en-US" sz="1600" dirty="0"/>
              <a:t>The judges sit primarily in three-judge panels and decide cases that are either argued orally or submitted on briefs alone.</a:t>
            </a:r>
            <a:endParaRPr lang="en-US" dirty="0"/>
          </a:p>
          <a:p>
            <a:endParaRPr lang="en-US" sz="1600" dirty="0"/>
          </a:p>
          <a:p>
            <a:r>
              <a:rPr lang="en-US" sz="1600" dirty="0"/>
              <a:t>Several times a year, the commissioned Judges sit </a:t>
            </a:r>
            <a:r>
              <a:rPr lang="en-US" sz="1600" b="1" i="1" dirty="0"/>
              <a:t>en banc</a:t>
            </a:r>
            <a:r>
              <a:rPr lang="en-US" sz="1600" dirty="0"/>
              <a:t>, which means that nine judges decide appeals that have been deemed to carry statewide importance, either as a result of a litigant’s application or upon the Court’s own determination.</a:t>
            </a:r>
          </a:p>
          <a:p>
            <a:endParaRPr lang="en-US" sz="1600" dirty="0"/>
          </a:p>
          <a:p>
            <a:r>
              <a:rPr lang="en-US" sz="1600" b="1" dirty="0"/>
              <a:t>The Court</a:t>
            </a:r>
            <a:r>
              <a:rPr lang="en-US" sz="1600" dirty="0"/>
              <a:t>…</a:t>
            </a:r>
          </a:p>
          <a:p>
            <a:endParaRPr lang="en-US" sz="1600" dirty="0"/>
          </a:p>
          <a:p>
            <a:pPr marL="285750" indent="-285750">
              <a:buFont typeface="Arial" panose="020B0604020202020204" pitchFamily="34" charset="0"/>
              <a:buChar char="•"/>
            </a:pPr>
            <a:r>
              <a:rPr lang="en-US" sz="1600" dirty="0"/>
              <a:t>primarily hears appeals from Commonwealth and Superior Courts, but also hears direct appeals such as death penalty cases. </a:t>
            </a:r>
          </a:p>
          <a:p>
            <a:pPr marL="285750" indent="-285750">
              <a:buFont typeface="Arial" panose="020B0604020202020204" pitchFamily="34" charset="0"/>
              <a:buChar char="•"/>
            </a:pPr>
            <a:r>
              <a:rPr lang="en-US" sz="1600" dirty="0"/>
              <a:t>can consider any case pending in a lower court of “immediate public importance”</a:t>
            </a:r>
          </a:p>
          <a:p>
            <a:pPr marL="285750" indent="-285750">
              <a:buFont typeface="Arial" panose="020B0604020202020204" pitchFamily="34" charset="0"/>
              <a:buChar char="•"/>
            </a:pPr>
            <a:r>
              <a:rPr lang="en-US" sz="1600" dirty="0"/>
              <a:t>at its own discretion, will grant an appeal upon approval of three justices. </a:t>
            </a:r>
          </a:p>
          <a:p>
            <a:endParaRPr lang="en-US" sz="1600" dirty="0"/>
          </a:p>
          <a:p>
            <a:endParaRPr lang="en-US" sz="1600" dirty="0"/>
          </a:p>
        </p:txBody>
      </p:sp>
    </p:spTree>
    <p:extLst>
      <p:ext uri="{BB962C8B-B14F-4D97-AF65-F5344CB8AC3E}">
        <p14:creationId xmlns:p14="http://schemas.microsoft.com/office/powerpoint/2010/main" val="2964221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05F72E-94AC-3DB1-DB8A-0C8C5D2C2A89}"/>
              </a:ext>
            </a:extLst>
          </p:cNvPr>
          <p:cNvSpPr/>
          <p:nvPr/>
        </p:nvSpPr>
        <p:spPr>
          <a:xfrm>
            <a:off x="4627" y="775882"/>
            <a:ext cx="12184493" cy="54522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8BCFF2DF-0C05-1A23-23E5-009CDB420FB2}"/>
              </a:ext>
            </a:extLst>
          </p:cNvPr>
          <p:cNvSpPr>
            <a:spLocks noGrp="1"/>
          </p:cNvSpPr>
          <p:nvPr/>
        </p:nvSpPr>
        <p:spPr>
          <a:xfrm>
            <a:off x="217993" y="662829"/>
            <a:ext cx="5196536" cy="79649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Who is the Supreme Court?</a:t>
            </a:r>
          </a:p>
        </p:txBody>
      </p:sp>
      <p:pic>
        <p:nvPicPr>
          <p:cNvPr id="5" name="Picture 4" descr="A picture containing indoor, wooden, wood&#10;&#10;Description automatically generated">
            <a:extLst>
              <a:ext uri="{FF2B5EF4-FFF2-40B4-BE49-F238E27FC236}">
                <a16:creationId xmlns:a16="http://schemas.microsoft.com/office/drawing/2014/main" id="{D5E5C19D-3A05-6D9D-61C5-31C58254E1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9867" y="1459319"/>
            <a:ext cx="7072265" cy="4716768"/>
          </a:xfrm>
          <a:prstGeom prst="rect">
            <a:avLst/>
          </a:prstGeom>
        </p:spPr>
      </p:pic>
    </p:spTree>
    <p:extLst>
      <p:ext uri="{BB962C8B-B14F-4D97-AF65-F5344CB8AC3E}">
        <p14:creationId xmlns:p14="http://schemas.microsoft.com/office/powerpoint/2010/main" val="962323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A91E87-3B57-F151-C785-DA72C0FF4FA3}"/>
              </a:ext>
            </a:extLst>
          </p:cNvPr>
          <p:cNvSpPr/>
          <p:nvPr/>
        </p:nvSpPr>
        <p:spPr>
          <a:xfrm>
            <a:off x="-4884" y="1207528"/>
            <a:ext cx="12193234" cy="48372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54ABE40-AA00-F366-A36A-B3F1AADBF025}"/>
              </a:ext>
            </a:extLst>
          </p:cNvPr>
          <p:cNvSpPr>
            <a:spLocks noGrp="1"/>
          </p:cNvSpPr>
          <p:nvPr/>
        </p:nvSpPr>
        <p:spPr>
          <a:xfrm>
            <a:off x="648742" y="1294433"/>
            <a:ext cx="9426133" cy="826785"/>
          </a:xfrm>
          <a:prstGeom prst="rect">
            <a:avLst/>
          </a:prstGeom>
          <a:noFill/>
        </p:spPr>
        <p:txBody>
          <a:bodyPr vert="horz" lIns="91440" tIns="45720" rIns="91440" bIns="45720" rtlCol="0" anchor="b">
            <a:no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en-US" sz="3200" i="0" cap="none" dirty="0">
                <a:solidFill>
                  <a:srgbClr val="000000"/>
                </a:solidFill>
                <a:latin typeface="Georgia Pro"/>
              </a:rPr>
              <a:t>What happens once a case is selected for review</a:t>
            </a:r>
          </a:p>
        </p:txBody>
      </p:sp>
      <p:sp>
        <p:nvSpPr>
          <p:cNvPr id="6" name="Content Placeholder 2">
            <a:extLst>
              <a:ext uri="{FF2B5EF4-FFF2-40B4-BE49-F238E27FC236}">
                <a16:creationId xmlns:a16="http://schemas.microsoft.com/office/drawing/2014/main" id="{87672C01-7811-F8F8-1074-AED5FBA44305}"/>
              </a:ext>
            </a:extLst>
          </p:cNvPr>
          <p:cNvSpPr txBox="1">
            <a:spLocks/>
          </p:cNvSpPr>
          <p:nvPr/>
        </p:nvSpPr>
        <p:spPr>
          <a:xfrm>
            <a:off x="192715" y="2363123"/>
            <a:ext cx="6743544" cy="3200444"/>
          </a:xfrm>
          <a:prstGeom prst="rect">
            <a:avLst/>
          </a:prstGeom>
          <a:noFill/>
        </p:spPr>
        <p:txBody>
          <a:bodyPr vert="horz" lIns="91440" tIns="45720" rIns="91440" bIns="45720" rtlCol="0" anchor="t">
            <a:normAutofit fontScale="92500"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US" sz="1600" dirty="0">
                <a:solidFill>
                  <a:srgbClr val="000000"/>
                </a:solidFill>
                <a:latin typeface="Aptos" panose="020B0004020202020204"/>
                <a:ea typeface="Verdana"/>
              </a:rPr>
              <a:t>	</a:t>
            </a:r>
            <a:r>
              <a:rPr lang="en-US" sz="1600" b="1" dirty="0">
                <a:solidFill>
                  <a:srgbClr val="000000"/>
                </a:solidFill>
                <a:latin typeface="Aptos" panose="020B0004020202020204"/>
                <a:ea typeface="Verdana"/>
              </a:rPr>
              <a:t>1. </a:t>
            </a:r>
            <a:r>
              <a:rPr lang="en-US" sz="1600" dirty="0">
                <a:solidFill>
                  <a:srgbClr val="000000"/>
                </a:solidFill>
                <a:latin typeface="Aptos" panose="020B0004020202020204"/>
                <a:ea typeface="Verdana"/>
              </a:rPr>
              <a:t>Parties make arguments: Justices review briefs and usually hear 	oral arguments.</a:t>
            </a:r>
          </a:p>
          <a:p>
            <a:pPr lvl="1"/>
            <a:endParaRPr lang="en-US" sz="1600" dirty="0">
              <a:solidFill>
                <a:srgbClr val="000000"/>
              </a:solidFill>
              <a:latin typeface="Aptos" panose="020B0004020202020204"/>
              <a:ea typeface="Verdana"/>
            </a:endParaRPr>
          </a:p>
          <a:p>
            <a:pPr lvl="1"/>
            <a:r>
              <a:rPr lang="en-US" sz="1600" dirty="0">
                <a:solidFill>
                  <a:srgbClr val="000000"/>
                </a:solidFill>
                <a:latin typeface="Aptos" panose="020B0004020202020204"/>
                <a:ea typeface="Verdana"/>
              </a:rPr>
              <a:t>	</a:t>
            </a:r>
            <a:r>
              <a:rPr lang="en-US" sz="1600" b="1" dirty="0">
                <a:solidFill>
                  <a:srgbClr val="000000"/>
                </a:solidFill>
                <a:latin typeface="Aptos" panose="020B0004020202020204"/>
                <a:ea typeface="Verdana"/>
              </a:rPr>
              <a:t>2. </a:t>
            </a:r>
            <a:r>
              <a:rPr lang="en-US" sz="1600" dirty="0">
                <a:solidFill>
                  <a:srgbClr val="000000"/>
                </a:solidFill>
                <a:latin typeface="Aptos" panose="020B0004020202020204"/>
                <a:ea typeface="Verdana"/>
              </a:rPr>
              <a:t>Justices write opinions:</a:t>
            </a:r>
          </a:p>
          <a:p>
            <a:pPr lvl="1"/>
            <a:endParaRPr lang="en-US" sz="1600" dirty="0">
              <a:solidFill>
                <a:srgbClr val="000000"/>
              </a:solidFill>
              <a:latin typeface="Aptos" panose="020B0004020202020204"/>
              <a:ea typeface="Verdana"/>
            </a:endParaRPr>
          </a:p>
          <a:p>
            <a:pPr marL="1714500" lvl="3" indent="-342900">
              <a:buFont typeface="Arial" panose="020B0604020202020204" pitchFamily="34" charset="0"/>
              <a:buChar char="•"/>
            </a:pPr>
            <a:r>
              <a:rPr lang="en-US" sz="1600" b="1" dirty="0">
                <a:solidFill>
                  <a:srgbClr val="000000"/>
                </a:solidFill>
                <a:latin typeface="Aptos" panose="020B0004020202020204"/>
                <a:ea typeface="Verdana"/>
              </a:rPr>
              <a:t>Majority opinion </a:t>
            </a:r>
            <a:r>
              <a:rPr lang="en-US" sz="1600" dirty="0">
                <a:solidFill>
                  <a:srgbClr val="000000"/>
                </a:solidFill>
                <a:latin typeface="Aptos" panose="020B0004020202020204"/>
                <a:ea typeface="Verdana"/>
              </a:rPr>
              <a:t>– shared by more than half of the Court and becomes the Court’s decision</a:t>
            </a:r>
          </a:p>
          <a:p>
            <a:pPr marL="1714500" lvl="3" indent="-342900">
              <a:buFont typeface="Arial" panose="020B0604020202020204" pitchFamily="34" charset="0"/>
              <a:buChar char="•"/>
            </a:pPr>
            <a:r>
              <a:rPr lang="en-US" sz="1600" b="1" dirty="0">
                <a:solidFill>
                  <a:srgbClr val="000000"/>
                </a:solidFill>
                <a:latin typeface="Aptos" panose="020B0004020202020204"/>
                <a:ea typeface="Verdana"/>
              </a:rPr>
              <a:t>Dissenting opinion </a:t>
            </a:r>
            <a:r>
              <a:rPr lang="en-US" sz="1600" dirty="0">
                <a:solidFill>
                  <a:srgbClr val="000000"/>
                </a:solidFill>
                <a:latin typeface="Aptos" panose="020B0004020202020204"/>
                <a:ea typeface="Verdana"/>
              </a:rPr>
              <a:t>– disagrees with the disposition of the case</a:t>
            </a:r>
          </a:p>
          <a:p>
            <a:pPr marL="1714500" lvl="3" indent="-342900">
              <a:buFont typeface="Arial" panose="020B0604020202020204" pitchFamily="34" charset="0"/>
              <a:buChar char="•"/>
            </a:pPr>
            <a:r>
              <a:rPr lang="en-US" sz="1600" b="1" dirty="0">
                <a:solidFill>
                  <a:srgbClr val="000000"/>
                </a:solidFill>
                <a:latin typeface="Aptos" panose="020B0004020202020204"/>
                <a:ea typeface="Verdana"/>
              </a:rPr>
              <a:t>Concurring opinion </a:t>
            </a:r>
            <a:r>
              <a:rPr lang="en-US" sz="1600" dirty="0">
                <a:solidFill>
                  <a:srgbClr val="000000"/>
                </a:solidFill>
                <a:latin typeface="Aptos" panose="020B0004020202020204"/>
                <a:ea typeface="Verdana"/>
              </a:rPr>
              <a:t>– agrees with result but not necessarily the rationale</a:t>
            </a:r>
          </a:p>
          <a:p>
            <a:pPr lvl="3"/>
            <a:endParaRPr lang="en-US" sz="1600" dirty="0">
              <a:solidFill>
                <a:srgbClr val="000000"/>
              </a:solidFill>
              <a:latin typeface="Aptos" panose="020B0004020202020204"/>
              <a:ea typeface="Verdana"/>
            </a:endParaRPr>
          </a:p>
          <a:p>
            <a:pPr lvl="2"/>
            <a:r>
              <a:rPr lang="en-US" sz="1600" b="1" dirty="0">
                <a:solidFill>
                  <a:srgbClr val="000000"/>
                </a:solidFill>
                <a:latin typeface="Aptos" panose="020B0004020202020204"/>
                <a:ea typeface="Verdana"/>
              </a:rPr>
              <a:t>3. </a:t>
            </a:r>
            <a:r>
              <a:rPr lang="en-US" sz="1600" dirty="0">
                <a:solidFill>
                  <a:srgbClr val="000000"/>
                </a:solidFill>
                <a:latin typeface="Aptos" panose="020B0004020202020204"/>
                <a:ea typeface="Verdana"/>
              </a:rPr>
              <a:t>Court issues decision: The Court hands down a decision within defined timelines after the oral argument (or submission of a case). </a:t>
            </a:r>
          </a:p>
          <a:p>
            <a:pPr marL="1257300" lvl="2" indent="-342900">
              <a:buFont typeface="Arial" panose="020B0604020202020204" pitchFamily="34" charset="0"/>
              <a:buChar char="•"/>
            </a:pPr>
            <a:endParaRPr lang="en-US" sz="1600" dirty="0">
              <a:solidFill>
                <a:srgbClr val="000000"/>
              </a:solidFill>
              <a:latin typeface="Aptos" panose="020B0004020202020204"/>
              <a:ea typeface="Verdana"/>
            </a:endParaRPr>
          </a:p>
          <a:p>
            <a:pPr lvl="2"/>
            <a:endParaRPr lang="en-US" sz="1600" dirty="0">
              <a:solidFill>
                <a:srgbClr val="000000"/>
              </a:solidFill>
              <a:latin typeface="Aptos" panose="020B0004020202020204"/>
              <a:ea typeface="Verdana"/>
            </a:endParaRPr>
          </a:p>
        </p:txBody>
      </p:sp>
      <p:pic>
        <p:nvPicPr>
          <p:cNvPr id="8" name="Picture 7" descr="Logo&#10;&#10;Description automatically generated with low confidence">
            <a:extLst>
              <a:ext uri="{FF2B5EF4-FFF2-40B4-BE49-F238E27FC236}">
                <a16:creationId xmlns:a16="http://schemas.microsoft.com/office/drawing/2014/main" id="{C894061B-CCF6-E13A-B38D-1669FA19B5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4205" y="2128352"/>
            <a:ext cx="3332671" cy="3332671"/>
          </a:xfrm>
          <a:prstGeom prst="rect">
            <a:avLst/>
          </a:prstGeom>
        </p:spPr>
      </p:pic>
    </p:spTree>
    <p:extLst>
      <p:ext uri="{BB962C8B-B14F-4D97-AF65-F5344CB8AC3E}">
        <p14:creationId xmlns:p14="http://schemas.microsoft.com/office/powerpoint/2010/main" val="631965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25CB8C8-6E28-8C66-96A6-399CF7B22B6E}"/>
              </a:ext>
            </a:extLst>
          </p:cNvPr>
          <p:cNvSpPr/>
          <p:nvPr/>
        </p:nvSpPr>
        <p:spPr>
          <a:xfrm>
            <a:off x="0" y="-10027"/>
            <a:ext cx="12194005" cy="55265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4CF8CC8-CF71-9B27-6E0E-CB36821890AD}"/>
              </a:ext>
            </a:extLst>
          </p:cNvPr>
          <p:cNvSpPr/>
          <p:nvPr/>
        </p:nvSpPr>
        <p:spPr>
          <a:xfrm>
            <a:off x="7719992" y="1634288"/>
            <a:ext cx="3640013" cy="1031631"/>
          </a:xfrm>
          <a:prstGeom prst="rect">
            <a:avLst/>
          </a:prstGeom>
          <a:solidFill>
            <a:srgbClr val="DAAE87">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Rectangle 4">
            <a:extLst>
              <a:ext uri="{FF2B5EF4-FFF2-40B4-BE49-F238E27FC236}">
                <a16:creationId xmlns:a16="http://schemas.microsoft.com/office/drawing/2014/main" id="{A8AB0E9C-3304-DB61-2448-1257CD58368B}"/>
              </a:ext>
            </a:extLst>
          </p:cNvPr>
          <p:cNvSpPr/>
          <p:nvPr/>
        </p:nvSpPr>
        <p:spPr>
          <a:xfrm>
            <a:off x="7719992" y="2747982"/>
            <a:ext cx="3640013" cy="1949936"/>
          </a:xfrm>
          <a:prstGeom prst="rect">
            <a:avLst/>
          </a:prstGeom>
          <a:solidFill>
            <a:srgbClr val="DAAE87">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Title 1">
            <a:extLst>
              <a:ext uri="{FF2B5EF4-FFF2-40B4-BE49-F238E27FC236}">
                <a16:creationId xmlns:a16="http://schemas.microsoft.com/office/drawing/2014/main" id="{47A9874B-BCA9-8420-1595-EDD1865A099A}"/>
              </a:ext>
            </a:extLst>
          </p:cNvPr>
          <p:cNvSpPr>
            <a:spLocks noGrp="1"/>
          </p:cNvSpPr>
          <p:nvPr/>
        </p:nvSpPr>
        <p:spPr>
          <a:xfrm>
            <a:off x="1064845" y="361411"/>
            <a:ext cx="4786924" cy="580051"/>
          </a:xfrm>
          <a:prstGeom prst="rect">
            <a:avLst/>
          </a:prstGeom>
          <a:noFill/>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a:solidFill>
                  <a:schemeClr val="tx1"/>
                </a:solidFill>
                <a:latin typeface="Georgia Pro"/>
              </a:rPr>
              <a:t>How Are Judges Elected?</a:t>
            </a:r>
          </a:p>
        </p:txBody>
      </p:sp>
      <p:sp>
        <p:nvSpPr>
          <p:cNvPr id="7" name="Content Placeholder 3">
            <a:extLst>
              <a:ext uri="{FF2B5EF4-FFF2-40B4-BE49-F238E27FC236}">
                <a16:creationId xmlns:a16="http://schemas.microsoft.com/office/drawing/2014/main" id="{ACFBB810-3430-2C29-1AA0-9744AA0A1AA3}"/>
              </a:ext>
            </a:extLst>
          </p:cNvPr>
          <p:cNvSpPr>
            <a:spLocks noGrp="1"/>
          </p:cNvSpPr>
          <p:nvPr/>
        </p:nvSpPr>
        <p:spPr>
          <a:xfrm>
            <a:off x="7719992" y="1702112"/>
            <a:ext cx="3638626" cy="963989"/>
          </a:xfrm>
          <a:prstGeom prst="rect">
            <a:avLst/>
          </a:prstGeom>
          <a:noFill/>
          <a:ln>
            <a:noFill/>
          </a:ln>
        </p:spPr>
        <p:txBody>
          <a:bodyPr vert="horz" lIns="91440" tIns="45720" rIns="91440" bIns="45720" rtlCol="0" anchor="t">
            <a:normAutofit/>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2pPr>
            <a:lvl3pPr marL="457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3pPr>
            <a:lvl4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4pPr>
            <a:lvl5pPr marL="914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1"/>
                </a:solidFill>
                <a:latin typeface="Georgia Pro"/>
              </a:rPr>
              <a:t>Judges are elected, </a:t>
            </a:r>
            <a:br>
              <a:rPr lang="en-US">
                <a:latin typeface="Georgia Pro"/>
              </a:rPr>
            </a:br>
            <a:r>
              <a:rPr lang="en-US">
                <a:solidFill>
                  <a:schemeClr val="tx1"/>
                </a:solidFill>
                <a:latin typeface="Georgia Pro"/>
              </a:rPr>
              <a:t>not appointed, and then stand </a:t>
            </a:r>
            <a:br>
              <a:rPr lang="en-US">
                <a:latin typeface="Georgia Pro"/>
              </a:rPr>
            </a:br>
            <a:r>
              <a:rPr lang="en-US">
                <a:solidFill>
                  <a:schemeClr val="tx1"/>
                </a:solidFill>
                <a:latin typeface="Georgia Pro"/>
              </a:rPr>
              <a:t>for a retention vote. </a:t>
            </a:r>
          </a:p>
        </p:txBody>
      </p:sp>
      <p:sp>
        <p:nvSpPr>
          <p:cNvPr id="8" name="Content Placeholder 2">
            <a:extLst>
              <a:ext uri="{FF2B5EF4-FFF2-40B4-BE49-F238E27FC236}">
                <a16:creationId xmlns:a16="http://schemas.microsoft.com/office/drawing/2014/main" id="{68A5FD2B-E3E5-1C2B-0151-21F216B14A33}"/>
              </a:ext>
            </a:extLst>
          </p:cNvPr>
          <p:cNvSpPr>
            <a:spLocks noGrp="1"/>
          </p:cNvSpPr>
          <p:nvPr/>
        </p:nvSpPr>
        <p:spPr>
          <a:xfrm>
            <a:off x="1060437" y="1077719"/>
            <a:ext cx="6095018" cy="4435662"/>
          </a:xfrm>
          <a:prstGeom prst="rect">
            <a:avLst/>
          </a:prstGeom>
          <a:noFill/>
        </p:spPr>
        <p:txBody>
          <a:bodyPr vert="horz" lIns="91440" tIns="45720" rIns="91440" bIns="45720" rtlCol="0" anchor="t">
            <a:normAutofit lnSpcReduction="10000"/>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2pPr>
            <a:lvl3pPr marL="457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3pPr>
            <a:lvl4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4pPr>
            <a:lvl5pPr marL="914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har char="•"/>
            </a:pPr>
            <a:r>
              <a:rPr lang="en-US" sz="1400" dirty="0">
                <a:solidFill>
                  <a:schemeClr val="tx1"/>
                </a:solidFill>
                <a:latin typeface="Aptos"/>
                <a:ea typeface="Verdana"/>
              </a:rPr>
              <a:t>The initial election is a partisan election, requiring judges to run as a member of a political party. Once a person is elected as a judge, however, they are precluded from participating in any partisan political activity.</a:t>
            </a:r>
          </a:p>
          <a:p>
            <a:pPr marL="285750" indent="-285750">
              <a:buChar char="•"/>
            </a:pPr>
            <a:r>
              <a:rPr lang="en-US" sz="1400" dirty="0">
                <a:solidFill>
                  <a:schemeClr val="tx1"/>
                </a:solidFill>
                <a:latin typeface="Aptos"/>
                <a:ea typeface="Verdana"/>
              </a:rPr>
              <a:t>As soon as a person announces their candidacy for judge, they are bound by Pennsylvania’s ethical rules that govern all Pennsylvania judges.</a:t>
            </a:r>
            <a:endParaRPr lang="en-US" sz="1400" dirty="0">
              <a:solidFill>
                <a:schemeClr val="tx1"/>
              </a:solidFill>
              <a:ea typeface="Verdana"/>
            </a:endParaRPr>
          </a:p>
          <a:p>
            <a:pPr marL="285750" indent="-285750">
              <a:buChar char="•"/>
            </a:pPr>
            <a:r>
              <a:rPr lang="en-US" sz="1300" dirty="0">
                <a:solidFill>
                  <a:schemeClr val="tx1"/>
                </a:solidFill>
                <a:ea typeface="Verdana"/>
              </a:rPr>
              <a:t>After serving a 10-year term, judges run for retention unopposed. Their names appear on the ballot in the fall election, and they are not affiliated with any political party. </a:t>
            </a:r>
            <a:endParaRPr lang="en-US" sz="1400">
              <a:solidFill>
                <a:schemeClr val="tx1"/>
              </a:solidFill>
              <a:ea typeface="Verdana"/>
            </a:endParaRPr>
          </a:p>
          <a:p>
            <a:pPr marL="742950" lvl="2" indent="-285750"/>
            <a:r>
              <a:rPr lang="en-US" sz="1400" dirty="0">
                <a:solidFill>
                  <a:schemeClr val="tx1"/>
                </a:solidFill>
              </a:rPr>
              <a:t>Voters vote “yes” to retain the judge or “no” to remove the judge. </a:t>
            </a:r>
          </a:p>
          <a:p>
            <a:pPr marL="742950" lvl="2" indent="-285750"/>
            <a:r>
              <a:rPr lang="en-US" sz="1400" dirty="0">
                <a:solidFill>
                  <a:schemeClr val="tx1"/>
                </a:solidFill>
              </a:rPr>
              <a:t>If a jurist is not retained, the governor has the authority to appoint an interim judge with two-thirds Senate approval. The position is filled permanently in the next judicial election. </a:t>
            </a:r>
          </a:p>
          <a:p>
            <a:pPr marL="742950" lvl="2" indent="-285750"/>
            <a:r>
              <a:rPr lang="en-US" sz="1400" dirty="0">
                <a:solidFill>
                  <a:schemeClr val="tx1"/>
                </a:solidFill>
              </a:rPr>
              <a:t>Retention votes only occur in the appellate, Courts of Common Pleas and Philadelphia Municipal Court. They do not occur in Magisterial District Courts.  </a:t>
            </a:r>
          </a:p>
          <a:p>
            <a:pPr marL="285750" lvl="1" indent="-285750"/>
            <a:r>
              <a:rPr lang="en-US" sz="1400" dirty="0">
                <a:solidFill>
                  <a:schemeClr val="tx1"/>
                </a:solidFill>
                <a:latin typeface="Aptos" panose="020B0004020202020204"/>
                <a:ea typeface="Verdana"/>
              </a:rPr>
              <a:t>Since 1989, judicial elections always occur in odd-numbered years. </a:t>
            </a:r>
          </a:p>
          <a:p>
            <a:pPr marL="285750" lvl="1" indent="-285750"/>
            <a:endParaRPr lang="en-US" sz="1600">
              <a:solidFill>
                <a:schemeClr val="tx1"/>
              </a:solidFill>
            </a:endParaRPr>
          </a:p>
        </p:txBody>
      </p:sp>
      <p:sp>
        <p:nvSpPr>
          <p:cNvPr id="9" name="Rectangle 8">
            <a:extLst>
              <a:ext uri="{FF2B5EF4-FFF2-40B4-BE49-F238E27FC236}">
                <a16:creationId xmlns:a16="http://schemas.microsoft.com/office/drawing/2014/main" id="{3586B103-C65F-7DA1-9DD5-C99D88475C94}"/>
              </a:ext>
            </a:extLst>
          </p:cNvPr>
          <p:cNvSpPr/>
          <p:nvPr/>
        </p:nvSpPr>
        <p:spPr>
          <a:xfrm>
            <a:off x="7798146" y="2886704"/>
            <a:ext cx="3482319" cy="16947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lumMod val="85000"/>
                    <a:lumOff val="15000"/>
                  </a:schemeClr>
                </a:solidFill>
                <a:latin typeface="Georgia Pro"/>
              </a:rPr>
              <a:t>When a vacancy occurs, </a:t>
            </a:r>
            <a:r>
              <a:rPr lang="en-US" sz="1600">
                <a:solidFill>
                  <a:schemeClr val="tx1"/>
                </a:solidFill>
                <a:latin typeface="Georgia Pro"/>
              </a:rPr>
              <a:t>the governor may fill the vacancy by appointment</a:t>
            </a:r>
            <a:r>
              <a:rPr lang="en-US" sz="1600">
                <a:solidFill>
                  <a:schemeClr val="tx1">
                    <a:lumMod val="85000"/>
                    <a:lumOff val="15000"/>
                  </a:schemeClr>
                </a:solidFill>
                <a:latin typeface="Georgia Pro"/>
              </a:rPr>
              <a:t>, with Senate confirmation. The appointee serves for a term ending the first Monday of January following the next municipal election.</a:t>
            </a:r>
          </a:p>
        </p:txBody>
      </p:sp>
    </p:spTree>
    <p:extLst>
      <p:ext uri="{BB962C8B-B14F-4D97-AF65-F5344CB8AC3E}">
        <p14:creationId xmlns:p14="http://schemas.microsoft.com/office/powerpoint/2010/main" val="1422959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5CD4E32-36D3-5BA2-E0D1-64E9D678C8B0}"/>
              </a:ext>
            </a:extLst>
          </p:cNvPr>
          <p:cNvSpPr/>
          <p:nvPr/>
        </p:nvSpPr>
        <p:spPr>
          <a:xfrm>
            <a:off x="2566737" y="1193130"/>
            <a:ext cx="6358690" cy="4814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338A15DE-D135-0710-9984-A0A55E960CB0}"/>
              </a:ext>
            </a:extLst>
          </p:cNvPr>
          <p:cNvSpPr>
            <a:spLocks noGrp="1"/>
          </p:cNvSpPr>
          <p:nvPr/>
        </p:nvSpPr>
        <p:spPr>
          <a:xfrm>
            <a:off x="3073833" y="1318559"/>
            <a:ext cx="5359459" cy="952387"/>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a:solidFill>
                  <a:schemeClr val="tx1"/>
                </a:solidFill>
                <a:latin typeface="Georgia Pro"/>
              </a:rPr>
              <a:t>Qualifications</a:t>
            </a:r>
          </a:p>
        </p:txBody>
      </p:sp>
      <p:sp>
        <p:nvSpPr>
          <p:cNvPr id="11" name="Content Placeholder 2">
            <a:extLst>
              <a:ext uri="{FF2B5EF4-FFF2-40B4-BE49-F238E27FC236}">
                <a16:creationId xmlns:a16="http://schemas.microsoft.com/office/drawing/2014/main" id="{ECC8AA23-D8D0-93BE-5C5F-103A750B0D2F}"/>
              </a:ext>
            </a:extLst>
          </p:cNvPr>
          <p:cNvSpPr>
            <a:spLocks noGrp="1"/>
          </p:cNvSpPr>
          <p:nvPr/>
        </p:nvSpPr>
        <p:spPr>
          <a:xfrm>
            <a:off x="3074742" y="2268328"/>
            <a:ext cx="5357991" cy="1779724"/>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r>
              <a:rPr lang="en-US" sz="2000" b="1">
                <a:solidFill>
                  <a:schemeClr val="tx1"/>
                </a:solidFill>
              </a:rPr>
              <a:t>Pa. resident and U.S. citizen</a:t>
            </a:r>
          </a:p>
          <a:p>
            <a:pPr indent="-228600">
              <a:buFont typeface="Arial" panose="020B0604020202020204" pitchFamily="34" charset="0"/>
              <a:buChar char="•"/>
            </a:pPr>
            <a:r>
              <a:rPr lang="en-US" sz="2000" b="1">
                <a:solidFill>
                  <a:schemeClr val="tx1"/>
                </a:solidFill>
              </a:rPr>
              <a:t>Ages 21-75</a:t>
            </a:r>
          </a:p>
          <a:p>
            <a:pPr indent="-228600">
              <a:buFont typeface="Arial" panose="020B0604020202020204" pitchFamily="34" charset="0"/>
              <a:buChar char="•"/>
            </a:pPr>
            <a:r>
              <a:rPr lang="en-US" sz="2000" b="1">
                <a:solidFill>
                  <a:schemeClr val="tx1"/>
                </a:solidFill>
              </a:rPr>
              <a:t>State bar member</a:t>
            </a:r>
            <a:r>
              <a:rPr lang="en-US" sz="2400" b="1">
                <a:solidFill>
                  <a:schemeClr val="tx1"/>
                </a:solidFill>
              </a:rPr>
              <a:t> </a:t>
            </a:r>
            <a:r>
              <a:rPr lang="en-US" sz="1600" i="1">
                <a:solidFill>
                  <a:schemeClr val="tx1"/>
                </a:solidFill>
              </a:rPr>
              <a:t>(except MDJs who must be members of the bar or pass a qualifying exam)</a:t>
            </a:r>
          </a:p>
        </p:txBody>
      </p:sp>
      <p:sp>
        <p:nvSpPr>
          <p:cNvPr id="13" name="Rectangle 12">
            <a:extLst>
              <a:ext uri="{FF2B5EF4-FFF2-40B4-BE49-F238E27FC236}">
                <a16:creationId xmlns:a16="http://schemas.microsoft.com/office/drawing/2014/main" id="{716496AD-34DA-6ACD-D55D-3DD19AE36F2D}"/>
              </a:ext>
            </a:extLst>
          </p:cNvPr>
          <p:cNvSpPr/>
          <p:nvPr/>
        </p:nvSpPr>
        <p:spPr>
          <a:xfrm>
            <a:off x="3078051" y="4319798"/>
            <a:ext cx="5349628" cy="1051169"/>
          </a:xfrm>
          <a:prstGeom prst="rect">
            <a:avLst/>
          </a:prstGeom>
          <a:solidFill>
            <a:srgbClr val="DAAE87">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TextBox 4">
            <a:extLst>
              <a:ext uri="{FF2B5EF4-FFF2-40B4-BE49-F238E27FC236}">
                <a16:creationId xmlns:a16="http://schemas.microsoft.com/office/drawing/2014/main" id="{0877E2E8-EF4E-3BFC-B23A-55C9264B375B}"/>
              </a:ext>
            </a:extLst>
          </p:cNvPr>
          <p:cNvSpPr txBox="1"/>
          <p:nvPr/>
        </p:nvSpPr>
        <p:spPr>
          <a:xfrm>
            <a:off x="3074482" y="4661864"/>
            <a:ext cx="5351885"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latin typeface="Georgia Pro"/>
              </a:rPr>
              <a:t>Judges serve 10-year terms up to age 75.</a:t>
            </a:r>
            <a:endParaRPr lang="en-US">
              <a:latin typeface="Georgia Pro"/>
            </a:endParaRPr>
          </a:p>
        </p:txBody>
      </p:sp>
    </p:spTree>
    <p:extLst>
      <p:ext uri="{BB962C8B-B14F-4D97-AF65-F5344CB8AC3E}">
        <p14:creationId xmlns:p14="http://schemas.microsoft.com/office/powerpoint/2010/main" val="2348064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697286-AA71-BE2E-87CB-1037584F7916}"/>
              </a:ext>
            </a:extLst>
          </p:cNvPr>
          <p:cNvSpPr/>
          <p:nvPr/>
        </p:nvSpPr>
        <p:spPr>
          <a:xfrm>
            <a:off x="6085973" y="0"/>
            <a:ext cx="6108031" cy="68800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314C27C8-165C-5513-DB4B-9D840097C545}"/>
              </a:ext>
            </a:extLst>
          </p:cNvPr>
          <p:cNvSpPr>
            <a:spLocks noGrp="1"/>
          </p:cNvSpPr>
          <p:nvPr/>
        </p:nvSpPr>
        <p:spPr>
          <a:xfrm>
            <a:off x="7218705" y="542926"/>
            <a:ext cx="4439894" cy="1668143"/>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a:solidFill>
                  <a:schemeClr val="tx1"/>
                </a:solidFill>
                <a:latin typeface="Georgia Pro"/>
              </a:rPr>
              <a:t>Where do They </a:t>
            </a:r>
            <a:br>
              <a:rPr lang="en-US" sz="3200" i="0" cap="none">
                <a:latin typeface="Georgia Pro"/>
              </a:rPr>
            </a:br>
            <a:r>
              <a:rPr lang="en-US" sz="3200" i="0" cap="none">
                <a:solidFill>
                  <a:schemeClr val="tx1"/>
                </a:solidFill>
                <a:latin typeface="Georgia Pro"/>
              </a:rPr>
              <a:t>Hold Argument?</a:t>
            </a:r>
          </a:p>
        </p:txBody>
      </p:sp>
      <p:sp>
        <p:nvSpPr>
          <p:cNvPr id="11" name="Content Placeholder 3">
            <a:extLst>
              <a:ext uri="{FF2B5EF4-FFF2-40B4-BE49-F238E27FC236}">
                <a16:creationId xmlns:a16="http://schemas.microsoft.com/office/drawing/2014/main" id="{83302BFD-960F-CBB3-E984-CDC12813A10C}"/>
              </a:ext>
            </a:extLst>
          </p:cNvPr>
          <p:cNvSpPr>
            <a:spLocks noGrp="1"/>
          </p:cNvSpPr>
          <p:nvPr/>
        </p:nvSpPr>
        <p:spPr>
          <a:xfrm>
            <a:off x="7218705" y="2267884"/>
            <a:ext cx="4278119" cy="1668143"/>
          </a:xfrm>
          <a:prstGeom prst="rect">
            <a:avLst/>
          </a:prstGeom>
        </p:spPr>
        <p:txBody>
          <a:bodyPr vert="horz" lIns="91440" tIns="45720" rIns="91440" bIns="45720" rtlCol="0" anchor="t">
            <a:normAutofit/>
          </a:bodyPr>
          <a:lstStyle>
            <a:lvl1pPr marL="457200" indent="-457200" algn="l" defTabSz="914400" rtl="0" eaLnBrk="1" latinLnBrk="0" hangingPunct="1">
              <a:lnSpc>
                <a:spcPct val="100000"/>
              </a:lnSpc>
              <a:spcBef>
                <a:spcPts val="1000"/>
              </a:spcBef>
              <a:spcAft>
                <a:spcPts val="500"/>
              </a:spcAft>
              <a:buSzPct val="80000"/>
              <a:buFont typeface="+mj-lt"/>
              <a:buAutoNum type="arabicPeriod"/>
              <a:defRPr sz="1800" kern="1200">
                <a:solidFill>
                  <a:schemeClr val="tx2"/>
                </a:solidFill>
                <a:latin typeface="+mn-lt"/>
                <a:ea typeface="+mn-ea"/>
                <a:cs typeface="+mn-cs"/>
              </a:defRPr>
            </a:lvl1pPr>
            <a:lvl2pPr marL="914400" indent="-457200" algn="l" defTabSz="914400" rtl="0" eaLnBrk="1" latinLnBrk="0" hangingPunct="1">
              <a:lnSpc>
                <a:spcPct val="100000"/>
              </a:lnSpc>
              <a:spcBef>
                <a:spcPts val="1000"/>
              </a:spcBef>
              <a:spcAft>
                <a:spcPts val="500"/>
              </a:spcAft>
              <a:buSzPct val="80000"/>
              <a:buFont typeface="+mj-lt"/>
              <a:buAutoNum type="alphaLcPeriod"/>
              <a:defRPr sz="1800" kern="1200">
                <a:solidFill>
                  <a:schemeClr val="tx2"/>
                </a:solidFill>
                <a:latin typeface="+mn-lt"/>
                <a:ea typeface="+mn-ea"/>
                <a:cs typeface="+mn-cs"/>
              </a:defRPr>
            </a:lvl2pPr>
            <a:lvl3pPr marL="1371600" indent="-457200" algn="l" defTabSz="914400" rtl="0" eaLnBrk="1" latinLnBrk="0" hangingPunct="1">
              <a:lnSpc>
                <a:spcPct val="100000"/>
              </a:lnSpc>
              <a:spcBef>
                <a:spcPts val="1000"/>
              </a:spcBef>
              <a:spcAft>
                <a:spcPts val="500"/>
              </a:spcAft>
              <a:buSzPct val="80000"/>
              <a:buFont typeface="+mj-lt"/>
              <a:buAutoNum type="arabicParenR"/>
              <a:defRPr sz="1800" kern="1200">
                <a:solidFill>
                  <a:schemeClr val="tx2"/>
                </a:solidFill>
                <a:latin typeface="+mn-lt"/>
                <a:ea typeface="+mn-ea"/>
                <a:cs typeface="+mn-cs"/>
              </a:defRPr>
            </a:lvl3pPr>
            <a:lvl4pPr marL="1828800" indent="-457200" algn="l" defTabSz="914400" rtl="0" eaLnBrk="1" latinLnBrk="0" hangingPunct="1">
              <a:lnSpc>
                <a:spcPct val="100000"/>
              </a:lnSpc>
              <a:spcBef>
                <a:spcPts val="1000"/>
              </a:spcBef>
              <a:spcAft>
                <a:spcPts val="500"/>
              </a:spcAft>
              <a:buSzPct val="80000"/>
              <a:buFont typeface="+mj-lt"/>
              <a:buAutoNum type="alphaLcParenR"/>
              <a:defRPr sz="1800" kern="1200">
                <a:solidFill>
                  <a:schemeClr val="tx2"/>
                </a:solidFill>
                <a:latin typeface="+mn-lt"/>
                <a:ea typeface="+mn-ea"/>
                <a:cs typeface="+mn-cs"/>
              </a:defRPr>
            </a:lvl4pPr>
            <a:lvl5pPr marL="2228850" indent="-457200" algn="l" defTabSz="914400" rtl="0" eaLnBrk="1" latinLnBrk="0" hangingPunct="1">
              <a:lnSpc>
                <a:spcPct val="100000"/>
              </a:lnSpc>
              <a:spcBef>
                <a:spcPts val="1000"/>
              </a:spcBef>
              <a:spcAft>
                <a:spcPts val="500"/>
              </a:spcAft>
              <a:buSzPct val="80000"/>
              <a:buFont typeface="+mj-lt"/>
              <a:buAutoNum type="romanLcPeriod"/>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r>
              <a:rPr lang="en-US" sz="2400">
                <a:solidFill>
                  <a:schemeClr val="tx1"/>
                </a:solidFill>
              </a:rPr>
              <a:t>Philadelphia</a:t>
            </a:r>
          </a:p>
          <a:p>
            <a:pPr indent="-228600">
              <a:buFont typeface="Arial" panose="020B0604020202020204" pitchFamily="34" charset="0"/>
              <a:buChar char="•"/>
            </a:pPr>
            <a:r>
              <a:rPr lang="en-US" sz="2400">
                <a:solidFill>
                  <a:schemeClr val="tx1"/>
                </a:solidFill>
              </a:rPr>
              <a:t>Harrisburg</a:t>
            </a:r>
          </a:p>
          <a:p>
            <a:pPr indent="-228600">
              <a:buFont typeface="Arial" panose="020B0604020202020204" pitchFamily="34" charset="0"/>
              <a:buChar char="•"/>
            </a:pPr>
            <a:r>
              <a:rPr lang="en-US" sz="2400">
                <a:solidFill>
                  <a:schemeClr val="tx1"/>
                </a:solidFill>
              </a:rPr>
              <a:t>Pittsburgh</a:t>
            </a:r>
          </a:p>
          <a:p>
            <a:pPr marL="0" indent="0">
              <a:buNone/>
            </a:pPr>
            <a:endParaRPr lang="en-US" sz="2400"/>
          </a:p>
          <a:p>
            <a:pPr indent="-228600">
              <a:buFont typeface="Arial" panose="020B0604020202020204" pitchFamily="34" charset="0"/>
              <a:buChar char="•"/>
            </a:pPr>
            <a:endParaRPr lang="en-US" sz="2400"/>
          </a:p>
        </p:txBody>
      </p:sp>
      <p:sp>
        <p:nvSpPr>
          <p:cNvPr id="12" name="TextBox 8">
            <a:extLst>
              <a:ext uri="{FF2B5EF4-FFF2-40B4-BE49-F238E27FC236}">
                <a16:creationId xmlns:a16="http://schemas.microsoft.com/office/drawing/2014/main" id="{1ADED680-0570-AA8D-24AF-9A234F9AD175}"/>
              </a:ext>
            </a:extLst>
          </p:cNvPr>
          <p:cNvSpPr txBox="1"/>
          <p:nvPr/>
        </p:nvSpPr>
        <p:spPr>
          <a:xfrm>
            <a:off x="7218705" y="4201859"/>
            <a:ext cx="3932639"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a:t>The Court frequently holds special sessions in locations across the commonwealth.</a:t>
            </a:r>
          </a:p>
        </p:txBody>
      </p:sp>
      <p:pic>
        <p:nvPicPr>
          <p:cNvPr id="13" name="Picture 12">
            <a:extLst>
              <a:ext uri="{FF2B5EF4-FFF2-40B4-BE49-F238E27FC236}">
                <a16:creationId xmlns:a16="http://schemas.microsoft.com/office/drawing/2014/main" id="{11DB518A-EA93-0E40-33FB-C957FB3D795D}"/>
              </a:ext>
            </a:extLst>
          </p:cNvPr>
          <p:cNvPicPr>
            <a:picLocks noChangeAspect="1"/>
          </p:cNvPicPr>
          <p:nvPr/>
        </p:nvPicPr>
        <p:blipFill>
          <a:blip r:embed="rId3"/>
          <a:stretch>
            <a:fillRect/>
          </a:stretch>
        </p:blipFill>
        <p:spPr>
          <a:xfrm>
            <a:off x="0" y="239486"/>
            <a:ext cx="6106885" cy="6139542"/>
          </a:xfrm>
          <a:prstGeom prst="rect">
            <a:avLst/>
          </a:prstGeom>
        </p:spPr>
      </p:pic>
    </p:spTree>
    <p:extLst>
      <p:ext uri="{BB962C8B-B14F-4D97-AF65-F5344CB8AC3E}">
        <p14:creationId xmlns:p14="http://schemas.microsoft.com/office/powerpoint/2010/main" val="673188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C36EEB-3F0F-E1E0-06E5-D9744626604E}"/>
              </a:ext>
            </a:extLst>
          </p:cNvPr>
          <p:cNvSpPr/>
          <p:nvPr/>
        </p:nvSpPr>
        <p:spPr>
          <a:xfrm>
            <a:off x="0" y="-3"/>
            <a:ext cx="8872468" cy="65473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572B8CD2-1726-AE11-06B2-1BEB7D515B8C}"/>
              </a:ext>
            </a:extLst>
          </p:cNvPr>
          <p:cNvSpPr>
            <a:spLocks noGrp="1"/>
          </p:cNvSpPr>
          <p:nvPr/>
        </p:nvSpPr>
        <p:spPr>
          <a:xfrm>
            <a:off x="302846" y="-3906"/>
            <a:ext cx="8294077" cy="11867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en-US" sz="3200" i="0" cap="none">
                <a:solidFill>
                  <a:schemeClr val="tx1"/>
                </a:solidFill>
                <a:latin typeface="Georgia Pro"/>
              </a:rPr>
              <a:t>How Does the Court Impact Me?</a:t>
            </a:r>
          </a:p>
        </p:txBody>
      </p:sp>
      <p:sp>
        <p:nvSpPr>
          <p:cNvPr id="5" name="Content Placeholder 2">
            <a:extLst>
              <a:ext uri="{FF2B5EF4-FFF2-40B4-BE49-F238E27FC236}">
                <a16:creationId xmlns:a16="http://schemas.microsoft.com/office/drawing/2014/main" id="{F424CC35-7D1D-0B9C-1ECF-90A36F89E72F}"/>
              </a:ext>
            </a:extLst>
          </p:cNvPr>
          <p:cNvSpPr>
            <a:spLocks noGrp="1"/>
          </p:cNvSpPr>
          <p:nvPr/>
        </p:nvSpPr>
        <p:spPr>
          <a:xfrm>
            <a:off x="302846" y="1180006"/>
            <a:ext cx="8088924" cy="4972039"/>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a:t>The Pennsylvania Supreme Court impacts the average citizen in several important ways:</a:t>
            </a:r>
          </a:p>
          <a:p>
            <a:pPr marL="0" indent="0">
              <a:buNone/>
            </a:pPr>
            <a:endParaRPr lang="en-US" sz="1400" b="1" dirty="0"/>
          </a:p>
          <a:p>
            <a:pPr>
              <a:buFont typeface="+mj-lt"/>
              <a:buAutoNum type="arabicPeriod"/>
            </a:pPr>
            <a:r>
              <a:rPr lang="en-US" sz="1400" b="1" dirty="0"/>
              <a:t>Interpreting State Laws and Constitution</a:t>
            </a:r>
            <a:r>
              <a:rPr lang="en-US" sz="1400" dirty="0"/>
              <a:t>: The Court is the final authority on interpreting Pennsylvania's laws and constitution. Its rulings can directly affect everyday life by determining how laws are applied in areas like criminal justice, civil rights and government regulation.</a:t>
            </a:r>
          </a:p>
          <a:p>
            <a:pPr>
              <a:buFont typeface="+mj-lt"/>
              <a:buAutoNum type="arabicPeriod"/>
            </a:pPr>
            <a:r>
              <a:rPr lang="en-US" sz="1400" b="1" dirty="0"/>
              <a:t>Overturning Lower Court Decisions</a:t>
            </a:r>
            <a:r>
              <a:rPr lang="en-US" sz="1400" dirty="0"/>
              <a:t>: When individuals appeal court cases, the state Supreme Court can decide whether to uphold or reverse lower court rulings. This can impact the outcome of cases involving things like property disputes, family law or personal injury claims.</a:t>
            </a:r>
          </a:p>
          <a:p>
            <a:pPr>
              <a:buFont typeface="+mj-lt"/>
              <a:buAutoNum type="arabicPeriod"/>
            </a:pPr>
            <a:r>
              <a:rPr lang="en-US" sz="1400" b="1" dirty="0"/>
              <a:t>Influencing Policy and Legal Precedents</a:t>
            </a:r>
            <a:r>
              <a:rPr lang="en-US" sz="1400" dirty="0"/>
              <a:t>: The decisions made by the Court set legal precedents that guide future cases. These rulings can shape public policy and influence areas such as education, healthcare, labor rights, and environmental protections.</a:t>
            </a:r>
          </a:p>
          <a:p>
            <a:pPr>
              <a:buFont typeface="+mj-lt"/>
              <a:buAutoNum type="arabicPeriod"/>
            </a:pPr>
            <a:r>
              <a:rPr lang="en-US" sz="1400" b="1" dirty="0"/>
              <a:t>Election Law</a:t>
            </a:r>
            <a:r>
              <a:rPr lang="en-US" sz="1400" dirty="0"/>
              <a:t>: The Court plays a significant role in interpreting election law, including redistricting decisions and challenges to voting laws, which can affect how elections are conducted and who holds political power.</a:t>
            </a:r>
          </a:p>
          <a:p>
            <a:pPr marL="0" indent="0">
              <a:buNone/>
            </a:pPr>
            <a:endParaRPr lang="en-US" sz="1400" dirty="0"/>
          </a:p>
          <a:p>
            <a:pPr marL="0" indent="0">
              <a:buNone/>
            </a:pPr>
            <a:r>
              <a:rPr lang="en-US" sz="1400" b="1" dirty="0"/>
              <a:t>Overall, the Pennsylvania Supreme Court has a profound influence on citizens’ legal rights, social policies and daily lives, as its rulings can shape the laws that govern them.</a:t>
            </a:r>
          </a:p>
        </p:txBody>
      </p:sp>
    </p:spTree>
    <p:extLst>
      <p:ext uri="{BB962C8B-B14F-4D97-AF65-F5344CB8AC3E}">
        <p14:creationId xmlns:p14="http://schemas.microsoft.com/office/powerpoint/2010/main" val="1280497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64f61aa-404a-4868-a543-ca34c2b075e5" xsi:nil="true"/>
    <lcf76f155ced4ddcb4097134ff3c332f xmlns="e1bcc04a-3108-4859-b2c3-1adc67a38be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D647F5F3CA50E43A89F2088DB293B45" ma:contentTypeVersion="13" ma:contentTypeDescription="Create a new document." ma:contentTypeScope="" ma:versionID="250dcf85e39c64582cb2551db2f73c7a">
  <xsd:schema xmlns:xsd="http://www.w3.org/2001/XMLSchema" xmlns:xs="http://www.w3.org/2001/XMLSchema" xmlns:p="http://schemas.microsoft.com/office/2006/metadata/properties" xmlns:ns2="e1bcc04a-3108-4859-b2c3-1adc67a38be2" xmlns:ns3="564f61aa-404a-4868-a543-ca34c2b075e5" targetNamespace="http://schemas.microsoft.com/office/2006/metadata/properties" ma:root="true" ma:fieldsID="c44037bcbb8660604a1987e92bd1a96b" ns2:_="" ns3:_="">
    <xsd:import namespace="e1bcc04a-3108-4859-b2c3-1adc67a38be2"/>
    <xsd:import namespace="564f61aa-404a-4868-a543-ca34c2b075e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bcc04a-3108-4859-b2c3-1adc67a38b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62bef7bc-a4b5-406c-88cd-ba87672f0f77"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64f61aa-404a-4868-a543-ca34c2b075e5"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6e2f197-466a-4d04-b91a-c3af5a8969e5}" ma:internalName="TaxCatchAll" ma:showField="CatchAllData" ma:web="564f61aa-404a-4868-a543-ca34c2b075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76EFAD-48BA-4731-8199-683DF5A6FFF4}">
  <ds:schemaRef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dcmitype/"/>
    <ds:schemaRef ds:uri="http://purl.org/dc/terms/"/>
    <ds:schemaRef ds:uri="e1bcc04a-3108-4859-b2c3-1adc67a38be2"/>
    <ds:schemaRef ds:uri="564f61aa-404a-4868-a543-ca34c2b075e5"/>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0771297-BD02-4B5C-AFD3-3D3452F065E0}">
  <ds:schemaRefs>
    <ds:schemaRef ds:uri="564f61aa-404a-4868-a543-ca34c2b075e5"/>
    <ds:schemaRef ds:uri="e1bcc04a-3108-4859-b2c3-1adc67a38be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774B59-6A08-40A4-8157-334809EE90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1581</TotalTime>
  <Words>919</Words>
  <Application>Microsoft Office PowerPoint</Application>
  <PresentationFormat>Widescreen</PresentationFormat>
  <Paragraphs>70</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Aptos Display</vt:lpstr>
      <vt:lpstr>Arial</vt:lpstr>
      <vt:lpstr>Georgia Pro</vt:lpstr>
      <vt:lpstr>Georgia Pro Semibold</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Scheffler</dc:creator>
  <cp:lastModifiedBy>Casey Scheffler</cp:lastModifiedBy>
  <cp:revision>16</cp:revision>
  <dcterms:created xsi:type="dcterms:W3CDTF">2024-09-10T15:14:47Z</dcterms:created>
  <dcterms:modified xsi:type="dcterms:W3CDTF">2024-12-06T17:51:45Z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0x0101004D647F5F3CA50E43A89F2088DB293B45</vt:lpwstr>
  </property>
  <property fmtid="{D5CDD505-2E9C-101B-9397-08002B2CF9AE}" pid="3" name="MediaServiceImageTags">
    <vt:lpwstr/>
  </property>
</Properties>
</file>